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1"/>
  </p:notesMasterIdLst>
  <p:sldIdLst>
    <p:sldId id="265" r:id="rId5"/>
    <p:sldId id="289" r:id="rId6"/>
    <p:sldId id="290" r:id="rId7"/>
    <p:sldId id="318" r:id="rId8"/>
    <p:sldId id="351" r:id="rId9"/>
    <p:sldId id="355" r:id="rId10"/>
    <p:sldId id="356" r:id="rId11"/>
    <p:sldId id="320" r:id="rId12"/>
    <p:sldId id="352" r:id="rId13"/>
    <p:sldId id="354" r:id="rId14"/>
    <p:sldId id="353" r:id="rId15"/>
    <p:sldId id="382" r:id="rId16"/>
    <p:sldId id="383" r:id="rId17"/>
    <p:sldId id="384" r:id="rId18"/>
    <p:sldId id="385" r:id="rId19"/>
    <p:sldId id="386" r:id="rId20"/>
    <p:sldId id="387" r:id="rId21"/>
    <p:sldId id="389" r:id="rId22"/>
    <p:sldId id="388" r:id="rId23"/>
    <p:sldId id="391" r:id="rId24"/>
    <p:sldId id="393" r:id="rId25"/>
    <p:sldId id="390" r:id="rId26"/>
    <p:sldId id="394" r:id="rId27"/>
    <p:sldId id="392" r:id="rId28"/>
    <p:sldId id="395" r:id="rId29"/>
    <p:sldId id="396" r:id="rId30"/>
    <p:sldId id="379" r:id="rId31"/>
    <p:sldId id="380" r:id="rId32"/>
    <p:sldId id="357" r:id="rId33"/>
    <p:sldId id="358" r:id="rId34"/>
    <p:sldId id="359" r:id="rId35"/>
    <p:sldId id="360" r:id="rId36"/>
    <p:sldId id="362" r:id="rId37"/>
    <p:sldId id="361" r:id="rId38"/>
    <p:sldId id="365" r:id="rId39"/>
    <p:sldId id="364" r:id="rId40"/>
    <p:sldId id="363" r:id="rId41"/>
    <p:sldId id="366" r:id="rId42"/>
    <p:sldId id="367" r:id="rId43"/>
    <p:sldId id="368" r:id="rId44"/>
    <p:sldId id="369" r:id="rId45"/>
    <p:sldId id="400" r:id="rId46"/>
    <p:sldId id="371" r:id="rId47"/>
    <p:sldId id="397" r:id="rId48"/>
    <p:sldId id="372" r:id="rId49"/>
    <p:sldId id="398" r:id="rId50"/>
    <p:sldId id="370" r:id="rId51"/>
    <p:sldId id="373" r:id="rId52"/>
    <p:sldId id="399" r:id="rId53"/>
    <p:sldId id="374" r:id="rId54"/>
    <p:sldId id="375" r:id="rId55"/>
    <p:sldId id="376" r:id="rId56"/>
    <p:sldId id="377" r:id="rId57"/>
    <p:sldId id="343" r:id="rId58"/>
    <p:sldId id="378" r:id="rId59"/>
    <p:sldId id="28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5161" autoAdjust="0"/>
  </p:normalViewPr>
  <p:slideViewPr>
    <p:cSldViewPr snapToGrid="0">
      <p:cViewPr varScale="1">
        <p:scale>
          <a:sx n="90" d="100"/>
          <a:sy n="90" d="100"/>
        </p:scale>
        <p:origin x="1352"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72" d="100"/>
          <a:sy n="72" d="100"/>
        </p:scale>
        <p:origin x="359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0A312-27DD-4E4A-9D91-582CA4FCC288}" type="datetimeFigureOut">
              <a:rPr lang="en-IN" smtClean="0"/>
              <a:t>24/11/23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965F2-8D61-4881-9DFE-000DB37DC0AE}" type="slidenum">
              <a:rPr lang="en-IN" smtClean="0"/>
              <a:t>‹#›</a:t>
            </a:fld>
            <a:endParaRPr lang="en-IN"/>
          </a:p>
        </p:txBody>
      </p:sp>
    </p:spTree>
    <p:extLst>
      <p:ext uri="{BB962C8B-B14F-4D97-AF65-F5344CB8AC3E}">
        <p14:creationId xmlns:p14="http://schemas.microsoft.com/office/powerpoint/2010/main" val="130248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aylorfrancis.com/books/mono/10.1201/9780429502835/quantum-transport-theory-jorgen-ramm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link.aps.org/doi/10.1103/RevModPhys.63.781"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02965F2-8D61-4881-9DFE-000DB37DC0AE}" type="slidenum">
              <a:rPr lang="en-IN" smtClean="0"/>
              <a:t>1</a:t>
            </a:fld>
            <a:endParaRPr lang="en-IN"/>
          </a:p>
        </p:txBody>
      </p:sp>
    </p:spTree>
    <p:extLst>
      <p:ext uri="{BB962C8B-B14F-4D97-AF65-F5344CB8AC3E}">
        <p14:creationId xmlns:p14="http://schemas.microsoft.com/office/powerpoint/2010/main" val="2325559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000000"/>
                </a:solidFill>
                <a:effectLst/>
              </a:rPr>
              <a:t>Quantum Transport Theory (QTT) is a branch of physics that describes how particles, such as electrons, move at the quantum level. </a:t>
            </a:r>
            <a:r>
              <a:rPr lang="en-CA" b="0" i="0" dirty="0">
                <a:solidFill>
                  <a:srgbClr val="000000"/>
                </a:solidFill>
                <a:effectLst/>
                <a:hlinkClick r:id="rId3"/>
              </a:rPr>
              <a:t>It’s a fundamental aspect of quantum mechanics and is particularly important in the field of condensed matter physics</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a:t>
            </a:r>
          </a:p>
          <a:p>
            <a:pPr algn="l"/>
            <a:r>
              <a:rPr lang="en-CA" b="0" i="0" dirty="0">
                <a:solidFill>
                  <a:srgbClr val="000000"/>
                </a:solidFill>
                <a:effectLst/>
                <a:hlinkClick r:id="rId3"/>
              </a:rPr>
              <a:t>The theory is concerned with the movement of particles in a quantum system, taking into account the principles of quantum mechanics such as wave-particle duality and superposition</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 </a:t>
            </a:r>
            <a:r>
              <a:rPr lang="en-CA" b="0" i="0" dirty="0">
                <a:solidFill>
                  <a:srgbClr val="000000"/>
                </a:solidFill>
                <a:effectLst/>
                <a:hlinkClick r:id="rId3"/>
              </a:rPr>
              <a:t>It provides a framework for understanding how particles behave when they are part of a quantum system, and how they interact with their environment</a:t>
            </a:r>
            <a:r>
              <a:rPr lang="en-CA" b="0" i="0" baseline="30000" dirty="0">
                <a:solidFill>
                  <a:srgbClr val="000000"/>
                </a:solidFill>
                <a:effectLst/>
                <a:hlinkClick r:id="rId4"/>
              </a:rPr>
              <a:t>2</a:t>
            </a:r>
            <a:r>
              <a:rPr lang="en-CA" b="0" i="0" dirty="0">
                <a:solidFill>
                  <a:srgbClr val="000000"/>
                </a:solidFill>
                <a:effectLst/>
              </a:rPr>
              <a:t>.</a:t>
            </a:r>
          </a:p>
          <a:p>
            <a:pPr algn="l"/>
            <a:r>
              <a:rPr lang="en-CA" b="0" i="0" dirty="0">
                <a:solidFill>
                  <a:srgbClr val="000000"/>
                </a:solidFill>
                <a:effectLst/>
              </a:rPr>
              <a:t>The Density-Gradient Approximation is a method used within Quantum Transport Theory. It’s a simplification used to make the complex calculations of quantum mechanics more manageable. </a:t>
            </a:r>
            <a:r>
              <a:rPr lang="en-CA" b="0" i="0" dirty="0">
                <a:solidFill>
                  <a:srgbClr val="000000"/>
                </a:solidFill>
                <a:effectLst/>
                <a:hlinkClick r:id="rId3"/>
              </a:rPr>
              <a:t>This approximation is particularly useful in understanding various effects in quantum systems</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a:t>
            </a:r>
          </a:p>
          <a:p>
            <a:pPr algn="l"/>
            <a:r>
              <a:rPr lang="en-CA" b="0" i="0" dirty="0">
                <a:solidFill>
                  <a:srgbClr val="000000"/>
                </a:solidFill>
                <a:effectLst/>
              </a:rPr>
              <a:t>Here are some of the effects that can be understood using this approximation:</a:t>
            </a:r>
          </a:p>
          <a:p>
            <a:pPr algn="l">
              <a:buFont typeface="+mj-lt"/>
              <a:buAutoNum type="arabicPeriod"/>
            </a:pPr>
            <a:r>
              <a:rPr lang="en-CA" b="1" i="0" dirty="0">
                <a:solidFill>
                  <a:srgbClr val="000000"/>
                </a:solidFill>
                <a:effectLst/>
              </a:rPr>
              <a:t>Direct Tunneling</a:t>
            </a:r>
            <a:r>
              <a:rPr lang="en-CA" b="0" i="0" dirty="0">
                <a:solidFill>
                  <a:srgbClr val="000000"/>
                </a:solidFill>
                <a:effectLst/>
              </a:rPr>
              <a:t>: This is a quantum mechanical effect where particles move through a barrier instead of over it. This is a direct result of the wave-like nature of particles in quantum mechanics.</a:t>
            </a:r>
          </a:p>
          <a:p>
            <a:pPr algn="l">
              <a:buFont typeface="+mj-lt"/>
              <a:buAutoNum type="arabicPeriod"/>
            </a:pPr>
            <a:r>
              <a:rPr lang="en-CA" b="1" i="0" dirty="0">
                <a:solidFill>
                  <a:srgbClr val="000000"/>
                </a:solidFill>
                <a:effectLst/>
              </a:rPr>
              <a:t>Polysilicon Depletion</a:t>
            </a:r>
            <a:r>
              <a:rPr lang="en-CA" b="0" i="0" dirty="0">
                <a:solidFill>
                  <a:srgbClr val="000000"/>
                </a:solidFill>
                <a:effectLst/>
              </a:rPr>
              <a:t>: This refers to the reduction of mobile charge carriers in polysilicon, affecting the electrical properties of the material. Understanding this effect is crucial in the design and operation of semiconductor devices.</a:t>
            </a:r>
          </a:p>
          <a:p>
            <a:pPr algn="l">
              <a:buFont typeface="+mj-lt"/>
              <a:buAutoNum type="arabicPeriod"/>
            </a:pPr>
            <a:r>
              <a:rPr lang="en-CA" b="1" i="0" dirty="0">
                <a:solidFill>
                  <a:srgbClr val="000000"/>
                </a:solidFill>
                <a:effectLst/>
              </a:rPr>
              <a:t>Hole Tunneling</a:t>
            </a:r>
            <a:r>
              <a:rPr lang="en-CA" b="0" i="0" dirty="0">
                <a:solidFill>
                  <a:srgbClr val="000000"/>
                </a:solidFill>
                <a:effectLst/>
              </a:rPr>
              <a:t>: This is the movement of positive charge carriers (holes) through a barrier. This effect is important in p-type semiconductors.</a:t>
            </a:r>
          </a:p>
          <a:p>
            <a:pPr algn="l">
              <a:buFont typeface="+mj-lt"/>
              <a:buAutoNum type="arabicPeriod"/>
            </a:pPr>
            <a:r>
              <a:rPr lang="en-CA" b="1" i="0" dirty="0">
                <a:solidFill>
                  <a:srgbClr val="000000"/>
                </a:solidFill>
                <a:effectLst/>
              </a:rPr>
              <a:t>Valence Band Tunneling</a:t>
            </a:r>
            <a:r>
              <a:rPr lang="en-CA" b="0" i="0" dirty="0">
                <a:solidFill>
                  <a:srgbClr val="000000"/>
                </a:solidFill>
                <a:effectLst/>
              </a:rPr>
              <a:t>: This is the tunneling of electrons from the valence band of one material to the conduction band of another. This effect is key in the operation of many electronic devices.</a:t>
            </a:r>
          </a:p>
          <a:p>
            <a:pPr algn="l"/>
            <a:r>
              <a:rPr lang="en-CA" b="0" i="0" dirty="0">
                <a:solidFill>
                  <a:srgbClr val="000000"/>
                </a:solidFill>
                <a:effectLst/>
                <a:hlinkClick r:id="rId3"/>
              </a:rPr>
              <a:t>In summary, Quantum Transport Theory, with the help of the Density-Gradient Approximation, provides a powerful tool for understanding and predicting the behavior of particles in quantum systems</a:t>
            </a:r>
            <a:r>
              <a:rPr lang="en-CA" b="0" i="0" baseline="30000" dirty="0">
                <a:solidFill>
                  <a:srgbClr val="000000"/>
                </a:solidFill>
                <a:effectLst/>
                <a:hlinkClick r:id="rId3"/>
              </a:rPr>
              <a:t>1</a:t>
            </a:r>
            <a:r>
              <a:rPr lang="en-CA" b="0" i="0" baseline="30000" dirty="0">
                <a:solidFill>
                  <a:srgbClr val="000000"/>
                </a:solidFill>
                <a:effectLst/>
                <a:hlinkClick r:id="rId4"/>
              </a:rPr>
              <a:t>2</a:t>
            </a:r>
            <a:r>
              <a:rPr lang="en-CA" b="0" i="0" dirty="0">
                <a:solidFill>
                  <a:srgbClr val="000000"/>
                </a:solidFill>
                <a:effectLst/>
              </a:rPr>
              <a:t>.</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15</a:t>
            </a:fld>
            <a:endParaRPr lang="en-IN"/>
          </a:p>
        </p:txBody>
      </p:sp>
    </p:spTree>
    <p:extLst>
      <p:ext uri="{BB962C8B-B14F-4D97-AF65-F5344CB8AC3E}">
        <p14:creationId xmlns:p14="http://schemas.microsoft.com/office/powerpoint/2010/main" val="781528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Comparison with WKB Approximation</a:t>
            </a:r>
            <a:r>
              <a:rPr lang="en-US" sz="1200" dirty="0"/>
              <a:t>: The transmission coefficient approach provides a more accurate representation of the tunneling transmission coefficient compared to the Wentzel–</a:t>
            </a:r>
            <a:r>
              <a:rPr lang="en-US" sz="1200" dirty="0" err="1"/>
              <a:t>Kramers</a:t>
            </a:r>
            <a:r>
              <a:rPr lang="en-US" sz="1200" dirty="0"/>
              <a:t>–Brillouin (WKB) approximation. The WKB approximation is a method used in quantum mechanics to find approximate solutions to the Schrödinger equation. While the WKB approximation can provide a good estimate of the transmission coefficient in many cases, it can be less accurate when the potential barrier is not smooth or when the energy of the particle is close to the height of the barrier. In contrast, the transmission coefficient approach can accurately model these situations by taking into account the image force. This makes it a powerful tool for studying and designing electronic devices that operate based on the tunneling phenomenon.</a:t>
            </a: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16</a:t>
            </a:fld>
            <a:endParaRPr lang="en-IN"/>
          </a:p>
        </p:txBody>
      </p:sp>
    </p:spTree>
    <p:extLst>
      <p:ext uri="{BB962C8B-B14F-4D97-AF65-F5344CB8AC3E}">
        <p14:creationId xmlns:p14="http://schemas.microsoft.com/office/powerpoint/2010/main" val="443858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000000"/>
                </a:solidFill>
                <a:effectLst/>
              </a:rPr>
              <a:t>Sure, let’s delve deeper into the dependence of current on bias, temperature, materials, and dimensions in ultra-thin oxide MOS structures:</a:t>
            </a:r>
          </a:p>
          <a:p>
            <a:pPr algn="l"/>
            <a:r>
              <a:rPr lang="en-CA" b="1" i="0" dirty="0">
                <a:solidFill>
                  <a:srgbClr val="000000"/>
                </a:solidFill>
                <a:effectLst/>
              </a:rPr>
              <a:t>On Bias:</a:t>
            </a:r>
            <a:r>
              <a:rPr lang="en-CA" b="0" i="0" dirty="0">
                <a:solidFill>
                  <a:srgbClr val="000000"/>
                </a:solidFill>
                <a:effectLst/>
              </a:rPr>
              <a:t> The gate voltage in a MOS structure controls the electric field in the substrate. When the gate voltage is increased, the electric field in the substrate also increases. This increased electric field gives more energy to the carriers (like electrons) in the substrate. With more energy, these carriers have a higher probability of overcoming the potential barrier and tunneling through the oxide layer. This is why the tunneling current increases with the gate voltage.</a:t>
            </a:r>
          </a:p>
          <a:p>
            <a:pPr algn="l"/>
            <a:r>
              <a:rPr lang="en-CA" b="1" i="0" dirty="0">
                <a:solidFill>
                  <a:srgbClr val="000000"/>
                </a:solidFill>
                <a:effectLst/>
              </a:rPr>
              <a:t>On Temperature:</a:t>
            </a:r>
            <a:r>
              <a:rPr lang="en-CA" b="0" i="0" dirty="0">
                <a:solidFill>
                  <a:srgbClr val="000000"/>
                </a:solidFill>
                <a:effectLst/>
              </a:rPr>
              <a:t> The temperature has a dual effect on the tunneling current. For temperatures above approximately 348 K (about 75 degrees Celsius), the gate current is exponentially dependent on the inverse of the temperature (1/T). This is because as the temperature increases, the number of thermally excited carriers that can overcome the barrier increases, leading to an increase in current. However, for temperatures below ~348 K, the gate current is weakly dependent on temperature and is dominated by field-activated direct tunneling. In this regime, the tunneling current is more influenced by the electric field than by the thermal energy of the carriers.</a:t>
            </a:r>
          </a:p>
          <a:p>
            <a:pPr algn="l"/>
            <a:r>
              <a:rPr lang="en-CA" b="1" i="0" dirty="0">
                <a:solidFill>
                  <a:srgbClr val="000000"/>
                </a:solidFill>
                <a:effectLst/>
              </a:rPr>
              <a:t>On Materials:</a:t>
            </a:r>
            <a:r>
              <a:rPr lang="en-CA" b="0" i="0" dirty="0">
                <a:solidFill>
                  <a:srgbClr val="000000"/>
                </a:solidFill>
                <a:effectLst/>
              </a:rPr>
              <a:t> The type of materials used in the MOS structure can influence the tunneling current. For instance, the type of gate dielectrics used can affect the height and width of the potential barrier that the carriers need to tunnel through. Different materials have different dielectric constants and bandgap energies, which can affect the tunneling probability. Therefore, by choosing appropriate materials, it is possible to control the tunneling current.</a:t>
            </a:r>
          </a:p>
          <a:p>
            <a:pPr algn="l"/>
            <a:r>
              <a:rPr lang="en-CA" b="1" i="0" dirty="0">
                <a:solidFill>
                  <a:srgbClr val="000000"/>
                </a:solidFill>
                <a:effectLst/>
              </a:rPr>
              <a:t>On Dimensions:</a:t>
            </a:r>
            <a:r>
              <a:rPr lang="en-CA" b="0" i="0" dirty="0">
                <a:solidFill>
                  <a:srgbClr val="000000"/>
                </a:solidFill>
                <a:effectLst/>
              </a:rPr>
              <a:t> The thickness of the oxide layer plays a crucial role in direct tunneling. As the oxide thickness decreases, the width of the potential barrier that the carriers need to tunnel through also decreases. According to the principles of quantum mechanics, the tunneling probability increases exponentially with decreasing barrier width. Therefore, as the oxide thickness decreases, the direct tunneling current increases exponentially.</a:t>
            </a:r>
          </a:p>
        </p:txBody>
      </p:sp>
      <p:sp>
        <p:nvSpPr>
          <p:cNvPr id="4" name="Slide Number Placeholder 3"/>
          <p:cNvSpPr>
            <a:spLocks noGrp="1"/>
          </p:cNvSpPr>
          <p:nvPr>
            <p:ph type="sldNum" sz="quarter" idx="5"/>
          </p:nvPr>
        </p:nvSpPr>
        <p:spPr/>
        <p:txBody>
          <a:bodyPr/>
          <a:lstStyle/>
          <a:p>
            <a:fld id="{002965F2-8D61-4881-9DFE-000DB37DC0AE}" type="slidenum">
              <a:rPr lang="en-IN" smtClean="0"/>
              <a:t>17</a:t>
            </a:fld>
            <a:endParaRPr lang="en-IN"/>
          </a:p>
        </p:txBody>
      </p:sp>
    </p:spTree>
    <p:extLst>
      <p:ext uri="{BB962C8B-B14F-4D97-AF65-F5344CB8AC3E}">
        <p14:creationId xmlns:p14="http://schemas.microsoft.com/office/powerpoint/2010/main" val="2667776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18</a:t>
            </a:fld>
            <a:endParaRPr lang="en-IN"/>
          </a:p>
        </p:txBody>
      </p:sp>
    </p:spTree>
    <p:extLst>
      <p:ext uri="{BB962C8B-B14F-4D97-AF65-F5344CB8AC3E}">
        <p14:creationId xmlns:p14="http://schemas.microsoft.com/office/powerpoint/2010/main" val="1135869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NewRoman"/>
              </a:rPr>
              <a:t>The semiconductor region of the MOSFET is characterized by the following set of differential equations [6 and 7] </a:t>
            </a:r>
            <a:endParaRPr lang="en-CA" dirty="0"/>
          </a:p>
          <a:p>
            <a:r>
              <a:rPr lang="en-CA" sz="1800" dirty="0">
                <a:effectLst/>
                <a:latin typeface="TimesNewRoman,Italic"/>
              </a:rPr>
              <a:t>(a) Poisson’s equation is given by: </a:t>
            </a:r>
            <a:endParaRPr lang="en-CA" dirty="0"/>
          </a:p>
          <a:p>
            <a:r>
              <a:rPr lang="en-CA" sz="1800" dirty="0">
                <a:effectLst/>
                <a:latin typeface="SymbolMT"/>
              </a:rPr>
              <a:t>−</a:t>
            </a:r>
            <a:r>
              <a:rPr lang="en-CA" sz="1800" dirty="0">
                <a:effectLst/>
                <a:latin typeface="TimesNewRoman,Italic"/>
              </a:rPr>
              <a:t>d</a:t>
            </a:r>
            <a:r>
              <a:rPr lang="en-CA" sz="1800" dirty="0">
                <a:effectLst/>
                <a:latin typeface="TimesNewRoman"/>
              </a:rPr>
              <a:t>2</a:t>
            </a:r>
            <a:r>
              <a:rPr lang="el-GR" sz="1800" dirty="0">
                <a:effectLst/>
                <a:latin typeface="SymbolMT"/>
              </a:rPr>
              <a:t>ψ=</a:t>
            </a:r>
            <a:r>
              <a:rPr lang="en-CA" sz="1800" dirty="0" err="1">
                <a:effectLst/>
                <a:latin typeface="TimesNewRoman,Italic"/>
              </a:rPr>
              <a:t>dF</a:t>
            </a:r>
            <a:r>
              <a:rPr lang="en-CA" sz="1800" dirty="0">
                <a:effectLst/>
                <a:latin typeface="TimesNewRoman,Italic"/>
              </a:rPr>
              <a:t> </a:t>
            </a:r>
            <a:r>
              <a:rPr lang="en-CA" sz="1800" dirty="0">
                <a:effectLst/>
                <a:latin typeface="SymbolMT"/>
              </a:rPr>
              <a:t>=</a:t>
            </a:r>
            <a:r>
              <a:rPr lang="en-CA" sz="1800" dirty="0">
                <a:effectLst/>
                <a:latin typeface="TimesNewRoman,Italic"/>
              </a:rPr>
              <a:t>q</a:t>
            </a:r>
            <a:r>
              <a:rPr lang="en-CA" sz="1800" dirty="0">
                <a:effectLst/>
                <a:latin typeface="SymbolMT"/>
              </a:rPr>
              <a:t>[</a:t>
            </a:r>
            <a:r>
              <a:rPr lang="en-CA" sz="1800" dirty="0">
                <a:effectLst/>
                <a:latin typeface="TimesNewRoman,Italic"/>
              </a:rPr>
              <a:t>p</a:t>
            </a:r>
            <a:r>
              <a:rPr lang="en-CA" sz="1800" dirty="0">
                <a:effectLst/>
                <a:latin typeface="SymbolMT"/>
              </a:rPr>
              <a:t>(</a:t>
            </a:r>
            <a:r>
              <a:rPr lang="en-CA" sz="1800" dirty="0">
                <a:effectLst/>
                <a:latin typeface="TimesNewRoman,Italic"/>
              </a:rPr>
              <a:t>x</a:t>
            </a:r>
            <a:r>
              <a:rPr lang="en-CA" sz="1800" dirty="0">
                <a:effectLst/>
                <a:latin typeface="SymbolMT"/>
              </a:rPr>
              <a:t>)−</a:t>
            </a:r>
            <a:r>
              <a:rPr lang="en-CA" sz="1800" dirty="0">
                <a:effectLst/>
                <a:latin typeface="TimesNewRoman,Italic"/>
              </a:rPr>
              <a:t>n</a:t>
            </a:r>
            <a:r>
              <a:rPr lang="en-CA" sz="1800" dirty="0">
                <a:effectLst/>
                <a:latin typeface="SymbolMT"/>
              </a:rPr>
              <a:t>(</a:t>
            </a:r>
            <a:r>
              <a:rPr lang="en-CA" sz="1800" dirty="0">
                <a:effectLst/>
                <a:latin typeface="TimesNewRoman,Italic"/>
              </a:rPr>
              <a:t>x</a:t>
            </a:r>
            <a:r>
              <a:rPr lang="en-CA" sz="1800" dirty="0">
                <a:effectLst/>
                <a:latin typeface="SymbolMT"/>
              </a:rPr>
              <a:t>)+</a:t>
            </a:r>
            <a:r>
              <a:rPr lang="en-CA" sz="1800" dirty="0">
                <a:effectLst/>
                <a:latin typeface="TimesNewRoman,Italic"/>
              </a:rPr>
              <a:t>N</a:t>
            </a:r>
            <a:r>
              <a:rPr lang="en-CA" sz="1800" dirty="0">
                <a:effectLst/>
                <a:latin typeface="SymbolMT"/>
              </a:rPr>
              <a:t>(</a:t>
            </a:r>
            <a:r>
              <a:rPr lang="en-CA" sz="1800" dirty="0">
                <a:effectLst/>
                <a:latin typeface="TimesNewRoman,Italic"/>
              </a:rPr>
              <a:t>x</a:t>
            </a:r>
            <a:r>
              <a:rPr lang="en-CA" sz="1800" dirty="0">
                <a:effectLst/>
                <a:latin typeface="SymbolMT"/>
              </a:rPr>
              <a:t>)] </a:t>
            </a:r>
            <a:r>
              <a:rPr lang="en-CA" sz="1800" dirty="0">
                <a:effectLst/>
                <a:latin typeface="TimesNewRoman,Italic"/>
              </a:rPr>
              <a:t>dx</a:t>
            </a:r>
            <a:r>
              <a:rPr lang="en-CA" sz="1800" dirty="0">
                <a:effectLst/>
                <a:latin typeface="TimesNewRoman"/>
              </a:rPr>
              <a:t>2 </a:t>
            </a:r>
            <a:r>
              <a:rPr lang="en-CA" sz="1800" dirty="0">
                <a:effectLst/>
                <a:latin typeface="TimesNewRoman,Italic"/>
              </a:rPr>
              <a:t>dx </a:t>
            </a:r>
            <a:r>
              <a:rPr lang="el-GR" sz="1800" dirty="0">
                <a:effectLst/>
                <a:latin typeface="SymbolMT"/>
              </a:rPr>
              <a:t>ε </a:t>
            </a:r>
            <a:endParaRPr lang="el-GR" dirty="0"/>
          </a:p>
          <a:p>
            <a:r>
              <a:rPr lang="el-GR" sz="1800" dirty="0">
                <a:effectLst/>
                <a:latin typeface="TimesNewRoman"/>
              </a:rPr>
              <a:t>(2) </a:t>
            </a:r>
            <a:endParaRPr lang="el-GR" dirty="0"/>
          </a:p>
          <a:p>
            <a:r>
              <a:rPr lang="en-CA" sz="1800" dirty="0">
                <a:effectLst/>
                <a:latin typeface="TimesNewRoman"/>
              </a:rPr>
              <a:t>Where </a:t>
            </a:r>
            <a:r>
              <a:rPr lang="el-GR" sz="1800" dirty="0">
                <a:effectLst/>
                <a:latin typeface="SymbolMT"/>
              </a:rPr>
              <a:t>ψ</a:t>
            </a:r>
            <a:r>
              <a:rPr lang="el-GR" sz="1800" dirty="0">
                <a:effectLst/>
                <a:latin typeface="TimesNewRoman"/>
              </a:rPr>
              <a:t>(</a:t>
            </a:r>
            <a:r>
              <a:rPr lang="en-CA" sz="1800" dirty="0">
                <a:effectLst/>
                <a:latin typeface="TimesNewRoman"/>
              </a:rPr>
              <a:t>x) resembles the electric potential within the semiconductor and F </a:t>
            </a:r>
            <a:endParaRPr lang="en-CA" dirty="0"/>
          </a:p>
          <a:p>
            <a:r>
              <a:rPr lang="en-CA" sz="1800" dirty="0">
                <a:effectLst/>
                <a:latin typeface="TimesNewRoman"/>
              </a:rPr>
              <a:t>denotes the built-in electric field at the position </a:t>
            </a:r>
            <a:r>
              <a:rPr lang="en-CA" sz="1800" dirty="0">
                <a:effectLst/>
                <a:latin typeface="TimesNewRoman,Italic"/>
              </a:rPr>
              <a:t>x </a:t>
            </a:r>
            <a:r>
              <a:rPr lang="en-CA" sz="1800" dirty="0">
                <a:effectLst/>
                <a:latin typeface="TimesNewRoman"/>
              </a:rPr>
              <a:t>and </a:t>
            </a:r>
            <a:r>
              <a:rPr lang="en-CA" sz="1800" dirty="0">
                <a:effectLst/>
                <a:latin typeface="TimesNewRoman,Italic"/>
              </a:rPr>
              <a:t>N </a:t>
            </a:r>
            <a:r>
              <a:rPr lang="en-CA" sz="1800" dirty="0">
                <a:effectLst/>
                <a:latin typeface="SymbolMT"/>
              </a:rPr>
              <a:t>(</a:t>
            </a:r>
            <a:r>
              <a:rPr lang="en-CA" sz="1800" dirty="0">
                <a:effectLst/>
                <a:latin typeface="TimesNewRoman,Italic"/>
              </a:rPr>
              <a:t>x </a:t>
            </a:r>
            <a:r>
              <a:rPr lang="en-CA" sz="1800" dirty="0">
                <a:effectLst/>
                <a:latin typeface="SymbolMT"/>
              </a:rPr>
              <a:t>) </a:t>
            </a:r>
            <a:r>
              <a:rPr lang="en-CA" sz="1800" dirty="0">
                <a:effectLst/>
                <a:latin typeface="TimesNewRoman"/>
              </a:rPr>
              <a:t>is the non-uniform </a:t>
            </a:r>
            <a:endParaRPr lang="en-CA" dirty="0"/>
          </a:p>
          <a:p>
            <a:r>
              <a:rPr lang="en-CA" sz="1800" dirty="0">
                <a:effectLst/>
                <a:latin typeface="TimesNewRoman"/>
              </a:rPr>
              <a:t>impurity distribution at any distance </a:t>
            </a:r>
            <a:r>
              <a:rPr lang="en-CA" sz="1800" dirty="0">
                <a:effectLst/>
                <a:latin typeface="TimesNewRoman,Italic"/>
              </a:rPr>
              <a:t>x. </a:t>
            </a:r>
            <a:r>
              <a:rPr lang="en-CA" sz="1800" dirty="0">
                <a:effectLst/>
                <a:latin typeface="TimesNewRoman"/>
              </a:rPr>
              <a:t>Note that </a:t>
            </a:r>
            <a:r>
              <a:rPr lang="en-CA" sz="1800" dirty="0">
                <a:effectLst/>
                <a:latin typeface="TimesNewRoman,Italic"/>
              </a:rPr>
              <a:t>x </a:t>
            </a:r>
            <a:r>
              <a:rPr lang="en-CA" sz="1800" dirty="0">
                <a:effectLst/>
                <a:latin typeface="TimesNewRoman"/>
              </a:rPr>
              <a:t>begins at the insulator- semiconductor interface along the semiconductor. </a:t>
            </a:r>
            <a:endParaRPr lang="en-CA" dirty="0"/>
          </a:p>
          <a:p>
            <a:r>
              <a:rPr lang="en-CA" sz="1800" dirty="0">
                <a:effectLst/>
                <a:latin typeface="TimesNewRoman"/>
              </a:rPr>
              <a:t>(3) </a:t>
            </a:r>
            <a:endParaRPr lang="en-CA" dirty="0"/>
          </a:p>
          <a:p>
            <a:r>
              <a:rPr lang="en-CA" sz="1800" dirty="0">
                <a:effectLst/>
                <a:latin typeface="TimesNewRoman"/>
              </a:rPr>
              <a:t>(4) </a:t>
            </a:r>
            <a:endParaRPr lang="en-CA" dirty="0"/>
          </a:p>
          <a:p>
            <a:r>
              <a:rPr lang="en-CA" sz="1800" dirty="0">
                <a:effectLst/>
                <a:latin typeface="SymbolMT"/>
              </a:rPr>
              <a:t></a:t>
            </a:r>
            <a:r>
              <a:rPr lang="en-CA" sz="1800" dirty="0">
                <a:effectLst/>
                <a:latin typeface="TimesNewRoman,Italic"/>
              </a:rPr>
              <a:t>E</a:t>
            </a:r>
            <a:r>
              <a:rPr lang="en-CA" sz="1800" dirty="0">
                <a:effectLst/>
                <a:latin typeface="SymbolMT"/>
              </a:rPr>
              <a:t>−</a:t>
            </a:r>
            <a:r>
              <a:rPr lang="en-CA" sz="1800" dirty="0">
                <a:effectLst/>
                <a:latin typeface="TimesNewRoman,Italic"/>
              </a:rPr>
              <a:t>E</a:t>
            </a:r>
            <a:r>
              <a:rPr lang="en-CA" sz="1800" dirty="0">
                <a:effectLst/>
                <a:latin typeface="SymbolMT"/>
              </a:rPr>
              <a:t> </a:t>
            </a:r>
            <a:r>
              <a:rPr lang="en-CA" sz="1800" dirty="0">
                <a:effectLst/>
                <a:latin typeface="TimesNewRoman,Italic"/>
              </a:rPr>
              <a:t>p</a:t>
            </a:r>
            <a:r>
              <a:rPr lang="en-CA" sz="1800" dirty="0">
                <a:effectLst/>
                <a:latin typeface="TimesNewRoman"/>
              </a:rPr>
              <a:t>(</a:t>
            </a:r>
            <a:r>
              <a:rPr lang="en-CA" sz="1800" dirty="0">
                <a:effectLst/>
                <a:latin typeface="TimesNewRoman,Italic"/>
              </a:rPr>
              <a:t>x</a:t>
            </a:r>
            <a:r>
              <a:rPr lang="en-CA" sz="1800" dirty="0">
                <a:effectLst/>
                <a:latin typeface="TimesNewRoman"/>
              </a:rPr>
              <a:t>)</a:t>
            </a:r>
            <a:r>
              <a:rPr lang="en-CA" sz="1800" dirty="0">
                <a:effectLst/>
                <a:latin typeface="SymbolMT"/>
              </a:rPr>
              <a:t>=</a:t>
            </a:r>
            <a:r>
              <a:rPr lang="en-CA" sz="1800" dirty="0" err="1">
                <a:effectLst/>
                <a:latin typeface="TimesNewRoman,Italic"/>
              </a:rPr>
              <a:t>ni</a:t>
            </a:r>
            <a:r>
              <a:rPr lang="en-CA" sz="1800" dirty="0" err="1">
                <a:effectLst/>
                <a:latin typeface="TimesNewRoman"/>
              </a:rPr>
              <a:t>exp</a:t>
            </a:r>
            <a:r>
              <a:rPr lang="en-CA" sz="1800" dirty="0">
                <a:effectLst/>
                <a:latin typeface="SymbolMT"/>
              </a:rPr>
              <a:t> </a:t>
            </a:r>
            <a:r>
              <a:rPr lang="en-CA" sz="1800" dirty="0" err="1">
                <a:effectLst/>
                <a:latin typeface="TimesNewRoman,Italic"/>
              </a:rPr>
              <a:t>i</a:t>
            </a:r>
            <a:r>
              <a:rPr lang="en-CA" sz="1800" dirty="0">
                <a:effectLst/>
                <a:latin typeface="TimesNewRoman,Italic"/>
              </a:rPr>
              <a:t> </a:t>
            </a:r>
            <a:r>
              <a:rPr lang="en-CA" sz="1800" dirty="0" err="1">
                <a:effectLst/>
                <a:latin typeface="TimesNewRoman,Italic"/>
              </a:rPr>
              <a:t>Fp</a:t>
            </a:r>
            <a:r>
              <a:rPr lang="en-CA" sz="1800" dirty="0">
                <a:effectLst/>
                <a:latin typeface="TimesNewRoman,Italic"/>
              </a:rPr>
              <a:t> </a:t>
            </a:r>
            <a:r>
              <a:rPr lang="en-CA" sz="1800" dirty="0">
                <a:effectLst/>
                <a:latin typeface="SymbolMT"/>
              </a:rPr>
              <a:t> </a:t>
            </a:r>
            <a:endParaRPr lang="en-CA" dirty="0"/>
          </a:p>
          <a:p>
            <a:r>
              <a:rPr lang="en-CA" sz="1800" dirty="0">
                <a:effectLst/>
                <a:latin typeface="SymbolMT"/>
              </a:rPr>
              <a:t></a:t>
            </a:r>
            <a:r>
              <a:rPr lang="en-CA" sz="1800" dirty="0" err="1">
                <a:effectLst/>
                <a:latin typeface="TimesNewRoman,Italic"/>
              </a:rPr>
              <a:t>Fn</a:t>
            </a:r>
            <a:r>
              <a:rPr lang="en-CA" sz="1800" dirty="0">
                <a:effectLst/>
                <a:latin typeface="TimesNewRoman,Italic"/>
              </a:rPr>
              <a:t> </a:t>
            </a:r>
            <a:r>
              <a:rPr lang="en-CA" sz="1800" dirty="0" err="1">
                <a:effectLst/>
                <a:latin typeface="TimesNewRoman,Italic"/>
              </a:rPr>
              <a:t>i</a:t>
            </a:r>
            <a:r>
              <a:rPr lang="en-CA" sz="1800" dirty="0">
                <a:effectLst/>
                <a:latin typeface="TimesNewRoman,Italic"/>
              </a:rPr>
              <a:t> </a:t>
            </a:r>
            <a:r>
              <a:rPr lang="en-CA" sz="1800" dirty="0">
                <a:effectLst/>
                <a:latin typeface="SymbolMT"/>
              </a:rPr>
              <a:t> </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a:t>
            </a:r>
            <a:r>
              <a:rPr lang="en-CA" sz="1800" dirty="0">
                <a:effectLst/>
                <a:latin typeface="SymbolMT"/>
              </a:rPr>
              <a:t>=</a:t>
            </a:r>
            <a:r>
              <a:rPr lang="en-CA" sz="1800" dirty="0" err="1">
                <a:effectLst/>
                <a:latin typeface="TimesNewRoman,Italic"/>
              </a:rPr>
              <a:t>n</a:t>
            </a:r>
            <a:r>
              <a:rPr lang="en-CA" sz="1800" dirty="0" err="1">
                <a:effectLst/>
                <a:latin typeface="TimesNewRoman"/>
              </a:rPr>
              <a:t>exp</a:t>
            </a:r>
            <a:r>
              <a:rPr lang="en-CA" sz="1800" dirty="0" err="1">
                <a:effectLst/>
                <a:latin typeface="SymbolMT"/>
              </a:rPr>
              <a:t></a:t>
            </a:r>
            <a:r>
              <a:rPr lang="en-CA" sz="1800" dirty="0" err="1">
                <a:effectLst/>
                <a:latin typeface="TimesNewRoman,Italic"/>
              </a:rPr>
              <a:t>E</a:t>
            </a:r>
            <a:r>
              <a:rPr lang="en-CA" sz="1800" dirty="0">
                <a:effectLst/>
                <a:latin typeface="TimesNewRoman,Italic"/>
              </a:rPr>
              <a:t> </a:t>
            </a:r>
            <a:r>
              <a:rPr lang="en-CA" sz="1800" dirty="0">
                <a:effectLst/>
                <a:latin typeface="SymbolMT"/>
              </a:rPr>
              <a:t>−</a:t>
            </a:r>
            <a:r>
              <a:rPr lang="en-CA" sz="1800" dirty="0">
                <a:effectLst/>
                <a:latin typeface="TimesNewRoman,Italic"/>
              </a:rPr>
              <a:t>E</a:t>
            </a:r>
            <a:r>
              <a:rPr lang="en-CA" sz="1800" dirty="0">
                <a:effectLst/>
                <a:latin typeface="TimesNewRoman"/>
              </a:rPr>
              <a:t>(</a:t>
            </a:r>
            <a:r>
              <a:rPr lang="en-CA" sz="1800" dirty="0">
                <a:effectLst/>
                <a:latin typeface="TimesNewRoman,Italic"/>
              </a:rPr>
              <a:t>x</a:t>
            </a:r>
            <a:r>
              <a:rPr lang="en-CA" sz="1800" dirty="0">
                <a:effectLst/>
                <a:latin typeface="TimesNewRoman"/>
              </a:rPr>
              <a:t>)</a:t>
            </a:r>
            <a:r>
              <a:rPr lang="en-CA" sz="1800" dirty="0">
                <a:effectLst/>
                <a:latin typeface="SymbolMT"/>
              </a:rPr>
              <a:t> </a:t>
            </a:r>
            <a:endParaRPr lang="en-CA" dirty="0"/>
          </a:p>
          <a:p>
            <a:r>
              <a:rPr lang="en-CA" sz="1800" dirty="0">
                <a:effectLst/>
                <a:latin typeface="SymbolMT"/>
              </a:rPr>
              <a:t> </a:t>
            </a:r>
            <a:r>
              <a:rPr lang="en-CA" sz="1800" dirty="0">
                <a:effectLst/>
                <a:latin typeface="TimesNewRoman,Italic"/>
              </a:rPr>
              <a:t>KT </a:t>
            </a:r>
            <a:r>
              <a:rPr lang="en-CA" sz="1800" dirty="0">
                <a:effectLst/>
                <a:latin typeface="SymbolMT"/>
              </a:rPr>
              <a:t> </a:t>
            </a:r>
            <a:r>
              <a:rPr lang="en-CA" sz="1800" dirty="0">
                <a:effectLst/>
                <a:latin typeface="TimesNewRoman,Italic"/>
              </a:rPr>
              <a:t>J </a:t>
            </a:r>
            <a:r>
              <a:rPr lang="en-CA" sz="1800" dirty="0">
                <a:effectLst/>
                <a:latin typeface="SymbolMT"/>
              </a:rPr>
              <a:t>=</a:t>
            </a:r>
            <a:r>
              <a:rPr lang="en-CA" sz="1800" dirty="0">
                <a:effectLst/>
                <a:latin typeface="TimesNewRoman,Italic"/>
              </a:rPr>
              <a:t>q</a:t>
            </a:r>
            <a:r>
              <a:rPr lang="en-CA" sz="1800" dirty="0">
                <a:effectLst/>
                <a:latin typeface="TimesNewRoman"/>
              </a:rPr>
              <a:t>(</a:t>
            </a:r>
            <a:r>
              <a:rPr lang="el-GR" sz="1800" dirty="0">
                <a:effectLst/>
                <a:latin typeface="SymbolMT"/>
              </a:rPr>
              <a:t>μ</a:t>
            </a:r>
            <a:r>
              <a:rPr lang="en-CA" sz="1800" dirty="0" err="1">
                <a:effectLst/>
                <a:latin typeface="TimesNewRoman,Italic"/>
              </a:rPr>
              <a:t>nF</a:t>
            </a:r>
            <a:r>
              <a:rPr lang="en-CA" sz="1800" dirty="0" err="1">
                <a:effectLst/>
                <a:latin typeface="SymbolMT"/>
              </a:rPr>
              <a:t>+</a:t>
            </a:r>
            <a:r>
              <a:rPr lang="en-CA" sz="1800" dirty="0" err="1">
                <a:effectLst/>
                <a:latin typeface="TimesNewRoman,Italic"/>
              </a:rPr>
              <a:t>D</a:t>
            </a:r>
            <a:r>
              <a:rPr lang="en-CA" sz="1800" dirty="0">
                <a:effectLst/>
                <a:latin typeface="TimesNewRoman,Italic"/>
              </a:rPr>
              <a:t> </a:t>
            </a:r>
            <a:r>
              <a:rPr lang="en-CA" sz="1800" dirty="0" err="1">
                <a:effectLst/>
                <a:latin typeface="TimesNewRoman,Italic"/>
              </a:rPr>
              <a:t>dn</a:t>
            </a:r>
            <a:r>
              <a:rPr lang="en-CA" sz="1800" dirty="0">
                <a:effectLst/>
                <a:latin typeface="TimesNewRoman"/>
              </a:rPr>
              <a:t>) </a:t>
            </a:r>
            <a:endParaRPr lang="en-CA" dirty="0"/>
          </a:p>
          <a:p>
            <a:r>
              <a:rPr lang="en-CA" sz="1800" dirty="0">
                <a:effectLst/>
                <a:latin typeface="SymbolMT"/>
              </a:rPr>
              <a:t> </a:t>
            </a:r>
            <a:r>
              <a:rPr lang="en-CA" sz="1800" dirty="0">
                <a:effectLst/>
                <a:latin typeface="TimesNewRoman,Italic"/>
              </a:rPr>
              <a:t>KT </a:t>
            </a:r>
            <a:r>
              <a:rPr lang="en-CA" sz="1800" dirty="0">
                <a:effectLst/>
                <a:latin typeface="SymbolMT"/>
              </a:rPr>
              <a:t> </a:t>
            </a:r>
            <a:endParaRPr lang="en-CA" dirty="0"/>
          </a:p>
          <a:p>
            <a:r>
              <a:rPr lang="en-CA" sz="1800" dirty="0" err="1">
                <a:effectLst/>
                <a:latin typeface="TimesNewRoman,Italic"/>
              </a:rPr>
              <a:t>i</a:t>
            </a:r>
            <a:r>
              <a:rPr lang="en-CA" sz="1800" dirty="0">
                <a:effectLst/>
                <a:latin typeface="TimesNewRoman,Italic"/>
              </a:rPr>
              <a:t> (b) The current density equations are: </a:t>
            </a:r>
            <a:endParaRPr lang="en-CA" dirty="0"/>
          </a:p>
          <a:p>
            <a:r>
              <a:rPr lang="en-CA" sz="1800" dirty="0">
                <a:effectLst/>
                <a:latin typeface="TimesNewRoman,Italic"/>
              </a:rPr>
              <a:t>n n </a:t>
            </a:r>
            <a:r>
              <a:rPr lang="en-CA" sz="1800" dirty="0" err="1">
                <a:effectLst/>
                <a:latin typeface="TimesNewRoman,Italic"/>
              </a:rPr>
              <a:t>ndx</a:t>
            </a:r>
            <a:r>
              <a:rPr lang="en-CA" sz="1800" dirty="0">
                <a:effectLst/>
                <a:latin typeface="TimesNewRoman,Italic"/>
              </a:rPr>
              <a:t> </a:t>
            </a:r>
            <a:endParaRPr lang="en-CA" dirty="0"/>
          </a:p>
          <a:p>
            <a:r>
              <a:rPr lang="en-CA" sz="1800" dirty="0">
                <a:effectLst/>
                <a:latin typeface="TimesNewRoman,Italic"/>
              </a:rPr>
              <a:t>J </a:t>
            </a:r>
            <a:r>
              <a:rPr lang="en-CA" sz="1800" dirty="0">
                <a:effectLst/>
                <a:latin typeface="SymbolMT"/>
              </a:rPr>
              <a:t>= </a:t>
            </a:r>
            <a:r>
              <a:rPr lang="en-CA" sz="1800" dirty="0">
                <a:effectLst/>
                <a:latin typeface="TimesNewRoman,Italic"/>
              </a:rPr>
              <a:t>q</a:t>
            </a:r>
            <a:r>
              <a:rPr lang="en-CA" sz="1800" dirty="0">
                <a:effectLst/>
                <a:latin typeface="TimesNewRoman"/>
              </a:rPr>
              <a:t>(</a:t>
            </a:r>
            <a:r>
              <a:rPr lang="el-GR" sz="1800" dirty="0">
                <a:effectLst/>
                <a:latin typeface="SymbolMT"/>
              </a:rPr>
              <a:t>μ </a:t>
            </a:r>
            <a:r>
              <a:rPr lang="en-CA" sz="1800" dirty="0">
                <a:effectLst/>
                <a:latin typeface="TimesNewRoman,Italic"/>
              </a:rPr>
              <a:t>pF </a:t>
            </a:r>
            <a:r>
              <a:rPr lang="en-CA" sz="1800" dirty="0">
                <a:effectLst/>
                <a:latin typeface="SymbolMT"/>
              </a:rPr>
              <a:t>− </a:t>
            </a:r>
            <a:r>
              <a:rPr lang="en-CA" sz="1800" dirty="0">
                <a:effectLst/>
                <a:latin typeface="TimesNewRoman,Italic"/>
              </a:rPr>
              <a:t>D </a:t>
            </a:r>
            <a:r>
              <a:rPr lang="en-CA" sz="1800" dirty="0" err="1">
                <a:effectLst/>
                <a:latin typeface="TimesNewRoman,Italic"/>
              </a:rPr>
              <a:t>dp</a:t>
            </a:r>
            <a:r>
              <a:rPr lang="en-CA" sz="1800" dirty="0">
                <a:effectLst/>
                <a:latin typeface="TimesNewRoman,Italic"/>
              </a:rPr>
              <a:t> </a:t>
            </a:r>
            <a:r>
              <a:rPr lang="en-CA" sz="1800" dirty="0">
                <a:effectLst/>
                <a:latin typeface="TimesNewRoman"/>
              </a:rPr>
              <a:t>) </a:t>
            </a:r>
            <a:r>
              <a:rPr lang="en-CA" sz="1800" dirty="0">
                <a:effectLst/>
                <a:latin typeface="TimesNewRoman,Italic"/>
              </a:rPr>
              <a:t>p p </a:t>
            </a:r>
            <a:r>
              <a:rPr lang="en-CA" sz="1800" dirty="0" err="1">
                <a:effectLst/>
                <a:latin typeface="TimesNewRoman,Italic"/>
              </a:rPr>
              <a:t>pdx</a:t>
            </a:r>
            <a:r>
              <a:rPr lang="en-CA" sz="1800" dirty="0">
                <a:effectLst/>
                <a:latin typeface="TimesNewRoman,Italic"/>
              </a:rPr>
              <a:t> </a:t>
            </a:r>
            <a:endParaRPr lang="en-CA" dirty="0"/>
          </a:p>
          <a:p>
            <a:r>
              <a:rPr lang="en-CA" sz="1800" dirty="0">
                <a:effectLst/>
                <a:latin typeface="TimesNewRoman"/>
              </a:rPr>
              <a:t>where </a:t>
            </a:r>
            <a:r>
              <a:rPr lang="el-GR" sz="1800" dirty="0">
                <a:effectLst/>
                <a:latin typeface="SymbolMT"/>
              </a:rPr>
              <a:t>μ</a:t>
            </a:r>
            <a:r>
              <a:rPr lang="en-CA" sz="1800" dirty="0">
                <a:effectLst/>
                <a:latin typeface="TimesNewRoman,Italic"/>
              </a:rPr>
              <a:t>n </a:t>
            </a:r>
            <a:r>
              <a:rPr lang="en-CA" sz="1800" dirty="0">
                <a:effectLst/>
                <a:latin typeface="TimesNewRoman"/>
              </a:rPr>
              <a:t>and </a:t>
            </a:r>
            <a:r>
              <a:rPr lang="el-GR" sz="1800" dirty="0">
                <a:effectLst/>
                <a:latin typeface="SymbolMT"/>
              </a:rPr>
              <a:t>μ</a:t>
            </a:r>
            <a:r>
              <a:rPr lang="en-CA" sz="1800" dirty="0">
                <a:effectLst/>
                <a:latin typeface="TimesNewRoman,Italic"/>
              </a:rPr>
              <a:t>p </a:t>
            </a:r>
            <a:r>
              <a:rPr lang="en-CA" sz="1800" dirty="0">
                <a:effectLst/>
                <a:latin typeface="TimesNewRoman"/>
              </a:rPr>
              <a:t>as a function of impurity concentration are given by (</a:t>
            </a:r>
            <a:r>
              <a:rPr lang="en-CA" sz="1800" dirty="0">
                <a:effectLst/>
                <a:latin typeface="TimesNewRoman,Italic"/>
              </a:rPr>
              <a:t>Zambuto,1989</a:t>
            </a:r>
            <a:r>
              <a:rPr lang="en-CA" sz="1800" dirty="0">
                <a:effectLst/>
                <a:latin typeface="TimesNewRoman"/>
              </a:rPr>
              <a:t>). </a:t>
            </a:r>
            <a:endParaRPr lang="en-CA" dirty="0"/>
          </a:p>
          <a:p>
            <a:r>
              <a:rPr lang="en-CA" sz="1800" dirty="0">
                <a:effectLst/>
                <a:latin typeface="TimesNewRoman"/>
              </a:rPr>
              <a:t>1330 </a:t>
            </a:r>
            <a:r>
              <a:rPr lang="en-CA" sz="1800" dirty="0">
                <a:effectLst/>
                <a:latin typeface="SymbolMT"/>
              </a:rPr>
              <a:t>−</a:t>
            </a:r>
            <a:r>
              <a:rPr lang="en-CA" sz="1800" dirty="0">
                <a:effectLst/>
                <a:latin typeface="TimesNewRoman"/>
              </a:rPr>
              <a:t>65 1</a:t>
            </a:r>
            <a:r>
              <a:rPr lang="en-CA" sz="1800" dirty="0">
                <a:effectLst/>
                <a:latin typeface="SymbolMT"/>
              </a:rPr>
              <a:t>+</a:t>
            </a:r>
            <a:r>
              <a:rPr lang="en-CA" sz="1800" dirty="0">
                <a:effectLst/>
                <a:latin typeface="TimesNewRoman"/>
              </a:rPr>
              <a:t>[ </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]0.76 </a:t>
            </a:r>
            <a:endParaRPr lang="en-CA" dirty="0"/>
          </a:p>
          <a:p>
            <a:r>
              <a:rPr lang="en-CA" sz="1800" dirty="0" err="1">
                <a:effectLst/>
                <a:latin typeface="TimesNewRoman,Italic"/>
              </a:rPr>
              <a:t>dn</a:t>
            </a:r>
            <a:r>
              <a:rPr lang="en-CA" sz="1800" dirty="0">
                <a:effectLst/>
                <a:latin typeface="TimesNewRoman,Italic"/>
              </a:rPr>
              <a:t> </a:t>
            </a:r>
            <a:r>
              <a:rPr lang="en-CA" sz="1800" dirty="0">
                <a:effectLst/>
                <a:latin typeface="SymbolMT"/>
              </a:rPr>
              <a:t>= </a:t>
            </a:r>
            <a:r>
              <a:rPr lang="en-CA" sz="1800" dirty="0">
                <a:effectLst/>
                <a:latin typeface="TimesNewRoman,Italic"/>
              </a:rPr>
              <a:t>G </a:t>
            </a:r>
            <a:r>
              <a:rPr lang="en-CA" sz="1800" dirty="0">
                <a:effectLst/>
                <a:latin typeface="SymbolMT"/>
              </a:rPr>
              <a:t>− </a:t>
            </a:r>
            <a:r>
              <a:rPr lang="en-CA" sz="1800" dirty="0">
                <a:effectLst/>
                <a:latin typeface="TimesNewRoman,Italic"/>
              </a:rPr>
              <a:t>U </a:t>
            </a:r>
            <a:r>
              <a:rPr lang="en-CA" sz="1800" dirty="0">
                <a:effectLst/>
                <a:latin typeface="SymbolMT"/>
              </a:rPr>
              <a:t>+ </a:t>
            </a:r>
            <a:r>
              <a:rPr lang="en-CA" sz="1800" dirty="0">
                <a:effectLst/>
                <a:latin typeface="TimesNewRoman"/>
              </a:rPr>
              <a:t>1 </a:t>
            </a:r>
            <a:r>
              <a:rPr lang="en-CA" sz="1800" dirty="0" err="1">
                <a:effectLst/>
                <a:latin typeface="TimesNewRoman,Italic"/>
              </a:rPr>
              <a:t>dJ</a:t>
            </a:r>
            <a:r>
              <a:rPr lang="en-CA" sz="1800" dirty="0">
                <a:effectLst/>
                <a:latin typeface="TimesNewRoman,Italic"/>
              </a:rPr>
              <a:t> n dt q dx </a:t>
            </a:r>
            <a:endParaRPr lang="en-CA" dirty="0"/>
          </a:p>
          <a:p>
            <a:r>
              <a:rPr lang="en-CA" sz="1800" dirty="0" err="1">
                <a:effectLst/>
                <a:latin typeface="TimesNewRoman,Italic"/>
              </a:rPr>
              <a:t>dp</a:t>
            </a:r>
            <a:r>
              <a:rPr lang="en-CA" sz="1800" dirty="0">
                <a:effectLst/>
                <a:latin typeface="TimesNewRoman,Italic"/>
              </a:rPr>
              <a:t> </a:t>
            </a:r>
            <a:r>
              <a:rPr lang="en-CA" sz="1800" dirty="0">
                <a:effectLst/>
                <a:latin typeface="SymbolMT"/>
              </a:rPr>
              <a:t>= </a:t>
            </a:r>
            <a:r>
              <a:rPr lang="en-CA" sz="1800" dirty="0">
                <a:effectLst/>
                <a:latin typeface="TimesNewRoman,Italic"/>
              </a:rPr>
              <a:t>G </a:t>
            </a:r>
            <a:r>
              <a:rPr lang="en-CA" sz="1800" dirty="0">
                <a:effectLst/>
                <a:latin typeface="SymbolMT"/>
              </a:rPr>
              <a:t>− </a:t>
            </a:r>
            <a:r>
              <a:rPr lang="en-CA" sz="1800" dirty="0">
                <a:effectLst/>
                <a:latin typeface="TimesNewRoman,Italic"/>
              </a:rPr>
              <a:t>U </a:t>
            </a:r>
            <a:r>
              <a:rPr lang="en-CA" sz="1800" dirty="0">
                <a:effectLst/>
                <a:latin typeface="SymbolMT"/>
              </a:rPr>
              <a:t>− </a:t>
            </a:r>
            <a:r>
              <a:rPr lang="en-CA" sz="1800" dirty="0">
                <a:effectLst/>
                <a:latin typeface="TimesNewRoman"/>
              </a:rPr>
              <a:t>1 </a:t>
            </a:r>
            <a:r>
              <a:rPr lang="en-CA" sz="1800" dirty="0" err="1">
                <a:effectLst/>
                <a:latin typeface="TimesNewRoman,Italic"/>
              </a:rPr>
              <a:t>dJ</a:t>
            </a:r>
            <a:r>
              <a:rPr lang="en-CA" sz="1800" dirty="0">
                <a:effectLst/>
                <a:latin typeface="TimesNewRoman,Italic"/>
              </a:rPr>
              <a:t> p dt q dx </a:t>
            </a:r>
            <a:endParaRPr lang="en-CA" dirty="0"/>
          </a:p>
          <a:p>
            <a:r>
              <a:rPr lang="en-CA" sz="1800" dirty="0">
                <a:effectLst/>
                <a:latin typeface="TimesNewRoman"/>
              </a:rPr>
              <a:t>where </a:t>
            </a:r>
            <a:r>
              <a:rPr lang="en-CA" sz="1800" dirty="0">
                <a:effectLst/>
                <a:latin typeface="TimesNewRoman,Italic"/>
              </a:rPr>
              <a:t>U </a:t>
            </a:r>
            <a:r>
              <a:rPr lang="en-CA" sz="1800" dirty="0">
                <a:effectLst/>
                <a:latin typeface="TimesNewRoman"/>
              </a:rPr>
              <a:t>is the net thermal generation-recombination rate </a:t>
            </a:r>
            <a:r>
              <a:rPr lang="en-CA" sz="1800" dirty="0">
                <a:effectLst/>
                <a:latin typeface="TimesNewRoman,Italic"/>
              </a:rPr>
              <a:t>Shockley-Read-Hall </a:t>
            </a:r>
            <a:r>
              <a:rPr lang="en-CA" sz="1800" dirty="0">
                <a:effectLst/>
                <a:latin typeface="TimesNewRoman"/>
              </a:rPr>
              <a:t>equation: </a:t>
            </a:r>
            <a:endParaRPr lang="en-CA" dirty="0"/>
          </a:p>
          <a:p>
            <a:r>
              <a:rPr lang="el-GR" sz="1800" dirty="0">
                <a:effectLst/>
                <a:latin typeface="SymbolMT"/>
              </a:rPr>
              <a:t>μ</a:t>
            </a:r>
            <a:r>
              <a:rPr lang="en-CA" sz="1800" dirty="0">
                <a:effectLst/>
                <a:latin typeface="TimesNewRoman,Italic"/>
              </a:rPr>
              <a:t>n </a:t>
            </a:r>
            <a:r>
              <a:rPr lang="en-CA" sz="1800" dirty="0">
                <a:effectLst/>
                <a:latin typeface="SymbolMT"/>
              </a:rPr>
              <a:t>= </a:t>
            </a:r>
            <a:endParaRPr lang="en-CA" dirty="0"/>
          </a:p>
          <a:p>
            <a:r>
              <a:rPr lang="el-GR" sz="1800" dirty="0">
                <a:effectLst/>
                <a:latin typeface="SymbolMT"/>
              </a:rPr>
              <a:t>μ</a:t>
            </a:r>
            <a:r>
              <a:rPr lang="en-CA" sz="1800" dirty="0">
                <a:effectLst/>
                <a:latin typeface="TimesNewRoman,Italic"/>
              </a:rPr>
              <a:t>p </a:t>
            </a:r>
            <a:r>
              <a:rPr lang="en-CA" sz="1800" dirty="0">
                <a:effectLst/>
                <a:latin typeface="SymbolMT"/>
              </a:rPr>
              <a:t>=</a:t>
            </a:r>
            <a:br>
              <a:rPr lang="en-CA" sz="1800" dirty="0">
                <a:effectLst/>
                <a:latin typeface="SymbolMT"/>
              </a:rPr>
            </a:br>
            <a:r>
              <a:rPr lang="en-CA" sz="1800" dirty="0">
                <a:effectLst/>
                <a:latin typeface="TimesNewRoman,Italic"/>
              </a:rPr>
              <a:t>(c) The electrons and holes continuity equations are: </a:t>
            </a:r>
            <a:endParaRPr lang="en-CA" dirty="0"/>
          </a:p>
          <a:p>
            <a:r>
              <a:rPr lang="en-CA" sz="1800" dirty="0">
                <a:effectLst/>
                <a:latin typeface="SymbolMT"/>
              </a:rPr>
              <a:t>+</a:t>
            </a:r>
            <a:r>
              <a:rPr lang="en-CA" sz="1800" dirty="0">
                <a:effectLst/>
                <a:latin typeface="TimesNewRoman"/>
              </a:rPr>
              <a:t>65.5 </a:t>
            </a:r>
            <a:endParaRPr lang="en-CA" dirty="0"/>
          </a:p>
          <a:p>
            <a:r>
              <a:rPr lang="en-CA" sz="1800" dirty="0">
                <a:effectLst/>
                <a:latin typeface="TimesNewRoman"/>
              </a:rPr>
              <a:t>8.5 </a:t>
            </a:r>
            <a:r>
              <a:rPr lang="en-CA" sz="1800" dirty="0">
                <a:effectLst/>
                <a:latin typeface="SymbolMT"/>
              </a:rPr>
              <a:t>× </a:t>
            </a:r>
            <a:r>
              <a:rPr lang="en-CA" sz="1800" dirty="0">
                <a:effectLst/>
                <a:latin typeface="TimesNewRoman"/>
              </a:rPr>
              <a:t>10 16 495</a:t>
            </a:r>
            <a:r>
              <a:rPr lang="en-CA" sz="1800" dirty="0">
                <a:effectLst/>
                <a:latin typeface="SymbolMT"/>
              </a:rPr>
              <a:t>−</a:t>
            </a:r>
            <a:r>
              <a:rPr lang="en-CA" sz="1800" dirty="0">
                <a:effectLst/>
                <a:latin typeface="TimesNewRoman"/>
              </a:rPr>
              <a:t>47.7 </a:t>
            </a:r>
            <a:endParaRPr lang="en-CA" dirty="0"/>
          </a:p>
          <a:p>
            <a:r>
              <a:rPr lang="en-CA" sz="1800" dirty="0">
                <a:effectLst/>
                <a:latin typeface="SymbolMT"/>
              </a:rPr>
              <a:t>+</a:t>
            </a:r>
            <a:r>
              <a:rPr lang="en-CA" sz="1800" dirty="0">
                <a:effectLst/>
                <a:latin typeface="TimesNewRoman"/>
              </a:rPr>
              <a:t>47.7 </a:t>
            </a:r>
            <a:endParaRPr lang="en-CA" dirty="0"/>
          </a:p>
          <a:p>
            <a:r>
              <a:rPr lang="en-CA" sz="1800" dirty="0">
                <a:effectLst/>
                <a:latin typeface="TimesNewRoman"/>
              </a:rPr>
              <a:t>(5) </a:t>
            </a:r>
            <a:endParaRPr lang="en-CA" dirty="0"/>
          </a:p>
          <a:p>
            <a:r>
              <a:rPr lang="en-CA" sz="1800" dirty="0">
                <a:effectLst/>
                <a:latin typeface="TimesNewRoman"/>
              </a:rPr>
              <a:t>(6) </a:t>
            </a:r>
            <a:endParaRPr lang="en-CA" dirty="0"/>
          </a:p>
          <a:p>
            <a:r>
              <a:rPr lang="en-CA" sz="1800" dirty="0">
                <a:effectLst/>
                <a:latin typeface="TimesNewRoman"/>
              </a:rPr>
              <a:t>which is usually given by </a:t>
            </a:r>
            <a:endParaRPr lang="en-CA" dirty="0"/>
          </a:p>
          <a:p>
            <a:r>
              <a:rPr lang="en-CA" sz="1800" dirty="0">
                <a:effectLst/>
                <a:latin typeface="TimesNewRoman"/>
              </a:rPr>
              <a:t>1</a:t>
            </a:r>
            <a:r>
              <a:rPr lang="en-CA" sz="1800" dirty="0">
                <a:effectLst/>
                <a:latin typeface="SymbolMT"/>
              </a:rPr>
              <a:t>+</a:t>
            </a:r>
            <a:r>
              <a:rPr lang="en-CA" sz="1800" dirty="0">
                <a:effectLst/>
                <a:latin typeface="TimesNewRoman"/>
              </a:rPr>
              <a:t>[ </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]0.72 6.3 </a:t>
            </a:r>
            <a:r>
              <a:rPr lang="en-CA" sz="1800" dirty="0">
                <a:effectLst/>
                <a:latin typeface="SymbolMT"/>
              </a:rPr>
              <a:t>× </a:t>
            </a:r>
            <a:r>
              <a:rPr lang="en-CA" sz="1800" dirty="0">
                <a:effectLst/>
                <a:latin typeface="TimesNewRoman"/>
              </a:rPr>
              <a:t>10 16 </a:t>
            </a:r>
            <a:endParaRPr lang="en-CA" dirty="0"/>
          </a:p>
          <a:p>
            <a:r>
              <a:rPr lang="en-CA" sz="1800" dirty="0">
                <a:effectLst/>
                <a:latin typeface="TimesNewRoman"/>
              </a:rPr>
              <a:t>where </a:t>
            </a:r>
            <a:r>
              <a:rPr lang="el-GR" sz="1800" dirty="0">
                <a:effectLst/>
                <a:latin typeface="SymbolMT"/>
              </a:rPr>
              <a:t>τ</a:t>
            </a:r>
            <a:r>
              <a:rPr lang="en-CA" sz="1800" dirty="0">
                <a:effectLst/>
                <a:latin typeface="TimesNewRoman,Italic"/>
              </a:rPr>
              <a:t>n </a:t>
            </a:r>
            <a:r>
              <a:rPr lang="en-CA" sz="1800" dirty="0">
                <a:effectLst/>
                <a:latin typeface="TimesNewRoman"/>
              </a:rPr>
              <a:t>and </a:t>
            </a:r>
            <a:r>
              <a:rPr lang="el-GR" sz="1800" dirty="0">
                <a:effectLst/>
                <a:latin typeface="SymbolMT"/>
              </a:rPr>
              <a:t>τ</a:t>
            </a:r>
            <a:r>
              <a:rPr lang="en-CA" sz="1800" dirty="0">
                <a:effectLst/>
                <a:latin typeface="TimesNewRoman,Italic"/>
              </a:rPr>
              <a:t>p 1997</a:t>
            </a:r>
            <a:r>
              <a:rPr lang="en-CA" sz="1800" dirty="0">
                <a:effectLst/>
                <a:latin typeface="TimesNewRoman"/>
              </a:rPr>
              <a:t>) </a:t>
            </a:r>
            <a:endParaRPr lang="en-CA" dirty="0"/>
          </a:p>
          <a:p>
            <a:r>
              <a:rPr lang="en-CA" sz="1800" dirty="0" err="1">
                <a:effectLst/>
                <a:latin typeface="TimesNewRoman,Italic"/>
              </a:rPr>
              <a:t>pn</a:t>
            </a:r>
            <a:r>
              <a:rPr lang="en-CA" sz="1800" dirty="0">
                <a:effectLst/>
                <a:latin typeface="TimesNewRoman,Italic"/>
              </a:rPr>
              <a:t> </a:t>
            </a:r>
            <a:r>
              <a:rPr lang="en-CA" sz="1800" dirty="0">
                <a:effectLst/>
                <a:latin typeface="SymbolMT"/>
              </a:rPr>
              <a:t>− </a:t>
            </a:r>
            <a:r>
              <a:rPr lang="en-CA" sz="1800" dirty="0">
                <a:effectLst/>
                <a:latin typeface="TimesNewRoman,Italic"/>
              </a:rPr>
              <a:t>n</a:t>
            </a:r>
            <a:r>
              <a:rPr lang="en-CA" sz="1800" dirty="0">
                <a:effectLst/>
                <a:latin typeface="TimesNewRoman"/>
              </a:rPr>
              <a:t>2 </a:t>
            </a:r>
            <a:r>
              <a:rPr lang="en-CA" sz="1800" dirty="0" err="1">
                <a:effectLst/>
                <a:latin typeface="TimesNewRoman,Italic"/>
              </a:rPr>
              <a:t>i</a:t>
            </a:r>
            <a:r>
              <a:rPr lang="en-CA" sz="1800" dirty="0">
                <a:effectLst/>
                <a:latin typeface="TimesNewRoman,Italic"/>
              </a:rPr>
              <a:t> </a:t>
            </a:r>
            <a:endParaRPr lang="en-CA" dirty="0"/>
          </a:p>
          <a:p>
            <a:r>
              <a:rPr lang="en-CA" sz="1800" dirty="0">
                <a:effectLst/>
                <a:latin typeface="TimesNewRoman"/>
              </a:rPr>
              <a:t>6 (7) </a:t>
            </a:r>
            <a:endParaRPr lang="en-CA" dirty="0"/>
          </a:p>
          <a:p>
            <a:r>
              <a:rPr lang="en-CA" sz="1800" dirty="0">
                <a:effectLst/>
                <a:latin typeface="TimesNewRoman,Italic"/>
              </a:rPr>
              <a:t>U</a:t>
            </a:r>
            <a:r>
              <a:rPr lang="en-CA" sz="1800" dirty="0">
                <a:effectLst/>
                <a:latin typeface="SymbolMT"/>
              </a:rPr>
              <a:t>=</a:t>
            </a:r>
            <a:br>
              <a:rPr lang="en-CA" sz="1800" dirty="0">
                <a:effectLst/>
                <a:latin typeface="SymbolMT"/>
              </a:rPr>
            </a:br>
            <a:r>
              <a:rPr lang="en-CA" sz="1800" dirty="0">
                <a:effectLst/>
                <a:latin typeface="TimesNewRoman"/>
              </a:rPr>
              <a:t>as a function of impurity concentration are given by (</a:t>
            </a:r>
            <a:r>
              <a:rPr lang="en-CA" sz="1800" dirty="0">
                <a:effectLst/>
                <a:latin typeface="TimesNewRoman,Italic"/>
              </a:rPr>
              <a:t>Weber et al., </a:t>
            </a:r>
            <a:endParaRPr lang="en-CA" dirty="0"/>
          </a:p>
          <a:p>
            <a:r>
              <a:rPr lang="en-CA" sz="1800" dirty="0">
                <a:effectLst/>
                <a:latin typeface="TimesNewRoman"/>
              </a:rPr>
              <a:t>(8) </a:t>
            </a:r>
            <a:endParaRPr lang="en-CA" dirty="0"/>
          </a:p>
          <a:p>
            <a:r>
              <a:rPr lang="el-GR" sz="1800" dirty="0">
                <a:effectLst/>
                <a:latin typeface="SymbolMT"/>
              </a:rPr>
              <a:t>τ</a:t>
            </a:r>
            <a:r>
              <a:rPr lang="en-CA" sz="1800" dirty="0">
                <a:effectLst/>
                <a:latin typeface="TimesNewRoman,Italic"/>
              </a:rPr>
              <a:t>n</a:t>
            </a:r>
            <a:r>
              <a:rPr lang="en-CA" sz="1800" dirty="0">
                <a:effectLst/>
                <a:latin typeface="TimesNewRoman"/>
              </a:rPr>
              <a:t>(</a:t>
            </a:r>
            <a:r>
              <a:rPr lang="en-CA" sz="1800" dirty="0">
                <a:effectLst/>
                <a:latin typeface="TimesNewRoman,Italic"/>
              </a:rPr>
              <a:t>n</a:t>
            </a:r>
            <a:r>
              <a:rPr lang="en-CA" sz="1800" dirty="0">
                <a:effectLst/>
                <a:latin typeface="SymbolMT"/>
              </a:rPr>
              <a:t>+</a:t>
            </a:r>
            <a:r>
              <a:rPr lang="en-CA" sz="1800" dirty="0">
                <a:effectLst/>
                <a:latin typeface="TimesNewRoman,Italic"/>
              </a:rPr>
              <a:t>n</a:t>
            </a:r>
            <a:r>
              <a:rPr lang="en-CA" sz="1800" dirty="0">
                <a:effectLst/>
                <a:latin typeface="TimesNewRoman"/>
              </a:rPr>
              <a:t>1)</a:t>
            </a:r>
            <a:r>
              <a:rPr lang="en-CA" sz="1800" dirty="0">
                <a:effectLst/>
                <a:latin typeface="SymbolMT"/>
              </a:rPr>
              <a:t>+</a:t>
            </a:r>
            <a:r>
              <a:rPr lang="el-GR" sz="1800" dirty="0">
                <a:effectLst/>
                <a:latin typeface="SymbolMT"/>
              </a:rPr>
              <a:t>τ</a:t>
            </a:r>
            <a:r>
              <a:rPr lang="en-CA" sz="1800" dirty="0">
                <a:effectLst/>
                <a:latin typeface="TimesNewRoman,Italic"/>
              </a:rPr>
              <a:t>p</a:t>
            </a:r>
            <a:r>
              <a:rPr lang="en-CA" sz="1800" dirty="0">
                <a:effectLst/>
                <a:latin typeface="TimesNewRoman"/>
              </a:rPr>
              <a:t>(</a:t>
            </a:r>
            <a:r>
              <a:rPr lang="en-CA" sz="1800" dirty="0">
                <a:effectLst/>
                <a:latin typeface="TimesNewRoman,Italic"/>
              </a:rPr>
              <a:t>p</a:t>
            </a:r>
            <a:r>
              <a:rPr lang="en-CA" sz="1800" dirty="0">
                <a:effectLst/>
                <a:latin typeface="SymbolMT"/>
              </a:rPr>
              <a:t>+ </a:t>
            </a:r>
            <a:r>
              <a:rPr lang="en-CA" sz="1800" dirty="0">
                <a:effectLst/>
                <a:latin typeface="TimesNewRoman,Italic"/>
              </a:rPr>
              <a:t>p</a:t>
            </a:r>
            <a:r>
              <a:rPr lang="en-CA" sz="1800" dirty="0">
                <a:effectLst/>
                <a:latin typeface="TimesNewRoman"/>
              </a:rPr>
              <a:t>1) </a:t>
            </a:r>
            <a:endParaRPr lang="en-CA" dirty="0"/>
          </a:p>
          <a:p>
            <a:r>
              <a:rPr lang="el-GR" sz="1800" dirty="0">
                <a:effectLst/>
                <a:latin typeface="SymbolMT"/>
              </a:rPr>
              <a:t>τ </a:t>
            </a:r>
            <a:r>
              <a:rPr lang="en-CA" sz="1800" dirty="0">
                <a:effectLst/>
                <a:latin typeface="TimesNewRoman,Italic"/>
              </a:rPr>
              <a:t>no </a:t>
            </a:r>
            <a:r>
              <a:rPr lang="en-CA" sz="1800" dirty="0">
                <a:effectLst/>
                <a:latin typeface="TimesNewRoman"/>
              </a:rPr>
              <a:t>1</a:t>
            </a:r>
            <a:r>
              <a:rPr lang="en-CA" sz="1800" dirty="0">
                <a:effectLst/>
                <a:latin typeface="SymbolMT"/>
              </a:rPr>
              <a:t>+</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a:t>
            </a:r>
            <a:endParaRPr lang="en-CA" dirty="0"/>
          </a:p>
          <a:p>
            <a:r>
              <a:rPr lang="el-GR" sz="1800" dirty="0">
                <a:effectLst/>
                <a:latin typeface="SymbolMT"/>
              </a:rPr>
              <a:t>τ</a:t>
            </a:r>
            <a:r>
              <a:rPr lang="en-CA" sz="1800" dirty="0">
                <a:effectLst/>
                <a:latin typeface="TimesNewRoman,Italic"/>
              </a:rPr>
              <a:t>n</a:t>
            </a:r>
            <a:r>
              <a:rPr lang="en-CA" sz="1800" dirty="0">
                <a:effectLst/>
                <a:latin typeface="SymbolMT"/>
              </a:rPr>
              <a:t>=</a:t>
            </a:r>
            <a:br>
              <a:rPr lang="en-CA" sz="1800" dirty="0">
                <a:effectLst/>
                <a:latin typeface="SymbolMT"/>
              </a:rPr>
            </a:br>
            <a:r>
              <a:rPr lang="en-CA" sz="1800" dirty="0">
                <a:effectLst/>
                <a:latin typeface="TimesNewRoman,Italic"/>
              </a:rPr>
              <a:t>N ref </a:t>
            </a:r>
            <a:endParaRPr lang="en-CA" dirty="0"/>
          </a:p>
          <a:p>
            <a:r>
              <a:rPr lang="el-GR" sz="1800" dirty="0">
                <a:effectLst/>
                <a:latin typeface="SymbolMT"/>
              </a:rPr>
              <a:t>τ </a:t>
            </a:r>
            <a:r>
              <a:rPr lang="en-CA" sz="1800" dirty="0">
                <a:effectLst/>
                <a:latin typeface="TimesNewRoman,Italic"/>
              </a:rPr>
              <a:t>po </a:t>
            </a:r>
            <a:r>
              <a:rPr lang="en-CA" sz="1800" dirty="0">
                <a:effectLst/>
                <a:latin typeface="TimesNewRoman"/>
              </a:rPr>
              <a:t>1</a:t>
            </a:r>
            <a:r>
              <a:rPr lang="en-CA" sz="1800" dirty="0">
                <a:effectLst/>
                <a:latin typeface="SymbolMT"/>
              </a:rPr>
              <a:t>+</a:t>
            </a:r>
            <a:r>
              <a:rPr lang="en-CA" sz="1800" dirty="0">
                <a:effectLst/>
                <a:latin typeface="TimesNewRoman,Italic"/>
              </a:rPr>
              <a:t>N</a:t>
            </a:r>
            <a:r>
              <a:rPr lang="en-CA" sz="1800" dirty="0">
                <a:effectLst/>
                <a:latin typeface="TimesNewRoman"/>
              </a:rPr>
              <a:t>(</a:t>
            </a:r>
            <a:r>
              <a:rPr lang="en-CA" sz="1800" dirty="0">
                <a:effectLst/>
                <a:latin typeface="TimesNewRoman,Italic"/>
              </a:rPr>
              <a:t>x</a:t>
            </a:r>
            <a:r>
              <a:rPr lang="en-CA" sz="1800" dirty="0">
                <a:effectLst/>
                <a:latin typeface="TimesNewRoman"/>
              </a:rPr>
              <a:t>) </a:t>
            </a:r>
            <a:endParaRPr lang="en-CA" dirty="0"/>
          </a:p>
          <a:p>
            <a:r>
              <a:rPr lang="el-GR" sz="1800" dirty="0">
                <a:effectLst/>
                <a:latin typeface="SymbolMT"/>
              </a:rPr>
              <a:t>τ</a:t>
            </a:r>
            <a:r>
              <a:rPr lang="en-CA" sz="1800" dirty="0">
                <a:effectLst/>
                <a:latin typeface="TimesNewRoman,Italic"/>
              </a:rPr>
              <a:t>p</a:t>
            </a:r>
            <a:r>
              <a:rPr lang="en-CA" sz="1800" dirty="0">
                <a:effectLst/>
                <a:latin typeface="SymbolMT"/>
              </a:rPr>
              <a:t>=</a:t>
            </a:r>
            <a:br>
              <a:rPr lang="en-CA" sz="1800" dirty="0">
                <a:effectLst/>
                <a:latin typeface="SymbolMT"/>
              </a:rPr>
            </a:br>
            <a:r>
              <a:rPr lang="en-CA" sz="1800" dirty="0">
                <a:effectLst/>
                <a:latin typeface="TimesNewRoman,Italic"/>
              </a:rPr>
              <a:t>N ref </a:t>
            </a:r>
            <a:endParaRPr lang="en-CA" dirty="0"/>
          </a:p>
          <a:p>
            <a:r>
              <a:rPr lang="en-CA" sz="1800" dirty="0">
                <a:effectLst/>
                <a:latin typeface="TimesNewRoman"/>
              </a:rPr>
              <a:t>where </a:t>
            </a:r>
            <a:r>
              <a:rPr lang="en-CA" sz="1800" dirty="0" err="1">
                <a:effectLst/>
                <a:latin typeface="TimesNewRoman,Italic"/>
              </a:rPr>
              <a:t>Nref</a:t>
            </a:r>
            <a:r>
              <a:rPr lang="en-CA" sz="1800" dirty="0">
                <a:effectLst/>
                <a:latin typeface="TimesNewRoman,Italic"/>
              </a:rPr>
              <a:t> </a:t>
            </a:r>
            <a:r>
              <a:rPr lang="en-CA" sz="1800" dirty="0">
                <a:effectLst/>
                <a:latin typeface="TimesNewRoman"/>
              </a:rPr>
              <a:t>=2</a:t>
            </a:r>
            <a:r>
              <a:rPr lang="en-CA" sz="1800" dirty="0">
                <a:effectLst/>
                <a:latin typeface="SymbolMT"/>
              </a:rPr>
              <a:t>×</a:t>
            </a:r>
            <a:r>
              <a:rPr lang="en-CA" sz="1800" dirty="0">
                <a:effectLst/>
                <a:latin typeface="TimesNewRoman"/>
              </a:rPr>
              <a:t>1016 cm-3 , </a:t>
            </a:r>
            <a:r>
              <a:rPr lang="el-GR" sz="1800" dirty="0">
                <a:effectLst/>
                <a:latin typeface="SymbolMT"/>
              </a:rPr>
              <a:t>τ</a:t>
            </a:r>
            <a:r>
              <a:rPr lang="en-CA" sz="1800" dirty="0">
                <a:effectLst/>
                <a:latin typeface="TimesNewRoman,Italic"/>
              </a:rPr>
              <a:t>no </a:t>
            </a:r>
            <a:r>
              <a:rPr lang="en-CA" sz="1800" dirty="0">
                <a:effectLst/>
                <a:latin typeface="TimesNewRoman"/>
              </a:rPr>
              <a:t>and </a:t>
            </a:r>
            <a:r>
              <a:rPr lang="el-GR" sz="1800" dirty="0">
                <a:effectLst/>
                <a:latin typeface="SymbolMT"/>
              </a:rPr>
              <a:t>τ</a:t>
            </a:r>
            <a:r>
              <a:rPr lang="en-CA" sz="1800" dirty="0">
                <a:effectLst/>
                <a:latin typeface="TimesNewRoman,Italic"/>
              </a:rPr>
              <a:t>po </a:t>
            </a:r>
            <a:r>
              <a:rPr lang="en-CA" sz="1800" dirty="0">
                <a:effectLst/>
                <a:latin typeface="TimesNewRoman"/>
              </a:rPr>
              <a:t>are the minority carrier lifetime for electrons and holes at lightly doped semiconductor and </a:t>
            </a:r>
            <a:r>
              <a:rPr lang="en-CA" sz="1800" dirty="0">
                <a:effectLst/>
                <a:latin typeface="TimesNewRoman,Italic"/>
              </a:rPr>
              <a:t>G </a:t>
            </a:r>
            <a:r>
              <a:rPr lang="en-CA" sz="1800" dirty="0">
                <a:effectLst/>
                <a:latin typeface="TimesNewRoman"/>
              </a:rPr>
              <a:t>is the number of electron-hole pairs (EHPs) generated per unite volume at a distance </a:t>
            </a:r>
            <a:r>
              <a:rPr lang="en-CA" sz="1800" dirty="0">
                <a:effectLst/>
                <a:latin typeface="TimesNewRoman,Italic"/>
              </a:rPr>
              <a:t>x </a:t>
            </a:r>
            <a:r>
              <a:rPr lang="en-CA" sz="1800" dirty="0">
                <a:effectLst/>
                <a:latin typeface="TimesNewRoman"/>
              </a:rPr>
              <a:t>from the insulator-semiconductor . </a:t>
            </a:r>
            <a:br>
              <a:rPr lang="en-CA" sz="1800" dirty="0">
                <a:effectLst/>
                <a:latin typeface="TimesNewRoman"/>
              </a:rPr>
            </a:br>
            <a:br>
              <a:rPr lang="en-CA" sz="1800" dirty="0">
                <a:effectLst/>
                <a:latin typeface="TimesNewRoman"/>
              </a:rPr>
            </a:br>
            <a:r>
              <a:rPr lang="en-CA" sz="1800" dirty="0">
                <a:effectLst/>
                <a:latin typeface="TimesNewRoman"/>
              </a:rPr>
              <a:t>According to the energy band diagram shown in Fig.5 there are net current </a:t>
            </a:r>
            <a:r>
              <a:rPr lang="en-CA" sz="1800" dirty="0">
                <a:effectLst/>
                <a:latin typeface="TimesNewRoman,Italic"/>
              </a:rPr>
              <a:t>JCT </a:t>
            </a:r>
            <a:r>
              <a:rPr lang="en-CA" sz="1800" dirty="0">
                <a:effectLst/>
                <a:latin typeface="TimesNewRoman"/>
              </a:rPr>
              <a:t>and </a:t>
            </a:r>
            <a:r>
              <a:rPr lang="en-CA" sz="1800" dirty="0">
                <a:effectLst/>
                <a:latin typeface="TimesNewRoman,Italic"/>
              </a:rPr>
              <a:t>JVT </a:t>
            </a:r>
            <a:endParaRPr lang="en-CA" dirty="0"/>
          </a:p>
          <a:p>
            <a:r>
              <a:rPr lang="en-CA" sz="1800" dirty="0">
                <a:effectLst/>
                <a:latin typeface="TimesNewRoman"/>
              </a:rPr>
              <a:t>flowing from the conduction and from the valence bands of the semiconductor to the gate contact. The tunneling current </a:t>
            </a:r>
            <a:r>
              <a:rPr lang="en-CA" sz="1800" dirty="0">
                <a:effectLst/>
                <a:latin typeface="TimesNewRoman,Italic"/>
              </a:rPr>
              <a:t>JCT </a:t>
            </a:r>
            <a:r>
              <a:rPr lang="en-CA" sz="1800" dirty="0">
                <a:effectLst/>
                <a:latin typeface="TimesNewRoman"/>
              </a:rPr>
              <a:t>and </a:t>
            </a:r>
            <a:r>
              <a:rPr lang="en-CA" sz="1800" dirty="0">
                <a:effectLst/>
                <a:latin typeface="TimesNewRoman,Italic"/>
              </a:rPr>
              <a:t>JVT </a:t>
            </a:r>
            <a:r>
              <a:rPr lang="en-CA" sz="1800" dirty="0">
                <a:effectLst/>
                <a:latin typeface="TimesNewRoman"/>
              </a:rPr>
              <a:t>can be evaluated using the independent electron approach outlined by </a:t>
            </a:r>
            <a:r>
              <a:rPr lang="en-CA" sz="1800" dirty="0" err="1">
                <a:effectLst/>
                <a:latin typeface="TimesNewRoman"/>
              </a:rPr>
              <a:t>Harison</a:t>
            </a:r>
            <a:r>
              <a:rPr lang="en-CA" sz="1800" dirty="0">
                <a:effectLst/>
                <a:latin typeface="TimesNewRoman"/>
              </a:rPr>
              <a:t> [8] for (100)-oriented silicon and, employing the expression given by </a:t>
            </a:r>
            <a:r>
              <a:rPr lang="en-CA" sz="1800" dirty="0">
                <a:effectLst/>
                <a:latin typeface="TimesNewRoman,Italic"/>
              </a:rPr>
              <a:t>Green </a:t>
            </a:r>
            <a:r>
              <a:rPr lang="en-CA" sz="1800" dirty="0">
                <a:effectLst/>
                <a:latin typeface="TimesNewRoman"/>
              </a:rPr>
              <a:t>and </a:t>
            </a:r>
            <a:r>
              <a:rPr lang="en-CA" sz="1800" dirty="0">
                <a:effectLst/>
                <a:latin typeface="TimesNewRoman,Italic"/>
              </a:rPr>
              <a:t>et al </a:t>
            </a:r>
            <a:r>
              <a:rPr lang="en-CA" sz="1800" dirty="0">
                <a:effectLst/>
                <a:latin typeface="TimesNewRoman"/>
              </a:rPr>
              <a:t>[9]. </a:t>
            </a:r>
            <a:endParaRPr lang="en-CA" dirty="0"/>
          </a:p>
          <a:p>
            <a:r>
              <a:rPr lang="en-CA" sz="1800" dirty="0">
                <a:effectLst/>
                <a:latin typeface="TimesNewRoman"/>
              </a:rPr>
              <a:t>where </a:t>
            </a:r>
            <a:r>
              <a:rPr lang="el-GR" sz="1800" dirty="0">
                <a:effectLst/>
                <a:latin typeface="SymbolMT"/>
              </a:rPr>
              <a:t>β </a:t>
            </a:r>
            <a:r>
              <a:rPr lang="en-CA" sz="1800" dirty="0">
                <a:effectLst/>
                <a:latin typeface="TimesNewRoman"/>
              </a:rPr>
              <a:t>is given by </a:t>
            </a:r>
            <a:endParaRPr lang="en-CA" dirty="0"/>
          </a:p>
          <a:p>
            <a:r>
              <a:rPr lang="en-CA" sz="1800" dirty="0" err="1">
                <a:effectLst/>
                <a:latin typeface="TimesNewRoman,Italic"/>
              </a:rPr>
              <a:t>mE</a:t>
            </a:r>
            <a:r>
              <a:rPr lang="en-CA" sz="1800" dirty="0">
                <a:effectLst/>
                <a:latin typeface="TimesNewRoman,Italic"/>
              </a:rPr>
              <a:t> </a:t>
            </a:r>
            <a:r>
              <a:rPr lang="en-CA" sz="1800" dirty="0" err="1">
                <a:effectLst/>
                <a:latin typeface="TimesNewRoman,Italic"/>
              </a:rPr>
              <a:t>mTS</a:t>
            </a:r>
            <a:r>
              <a:rPr lang="en-CA" sz="1800" dirty="0">
                <a:effectLst/>
                <a:latin typeface="TimesNewRoman"/>
              </a:rPr>
              <a:t>(</a:t>
            </a:r>
            <a:r>
              <a:rPr lang="en-CA" sz="1800" dirty="0">
                <a:effectLst/>
                <a:latin typeface="TimesNewRoman,Italic"/>
              </a:rPr>
              <a:t>E</a:t>
            </a:r>
            <a:r>
              <a:rPr lang="en-CA" sz="1800" dirty="0">
                <a:effectLst/>
                <a:latin typeface="SymbolMT"/>
              </a:rPr>
              <a:t>−</a:t>
            </a:r>
            <a:r>
              <a:rPr lang="en-CA" sz="1800" dirty="0">
                <a:effectLst/>
                <a:latin typeface="TimesNewRoman,Italic"/>
              </a:rPr>
              <a:t>E</a:t>
            </a:r>
            <a:r>
              <a:rPr lang="en-CA" sz="1800" dirty="0">
                <a:effectLst/>
                <a:latin typeface="TimesNewRoman"/>
              </a:rPr>
              <a:t>) </a:t>
            </a:r>
            <a:endParaRPr lang="en-CA" dirty="0"/>
          </a:p>
          <a:p>
            <a:r>
              <a:rPr lang="en-CA" sz="1800" dirty="0">
                <a:effectLst/>
                <a:latin typeface="TimesNewRoman,Italic"/>
              </a:rPr>
              <a:t>J </a:t>
            </a:r>
            <a:r>
              <a:rPr lang="en-CA" sz="1800" dirty="0">
                <a:effectLst/>
                <a:latin typeface="SymbolMT"/>
              </a:rPr>
              <a:t>=</a:t>
            </a:r>
            <a:r>
              <a:rPr lang="en-CA" sz="1800" dirty="0">
                <a:effectLst/>
                <a:latin typeface="TimesNewRoman"/>
              </a:rPr>
              <a:t>4</a:t>
            </a:r>
            <a:r>
              <a:rPr lang="el-GR" sz="1800" dirty="0">
                <a:effectLst/>
                <a:latin typeface="SymbolMT"/>
              </a:rPr>
              <a:t>π</a:t>
            </a:r>
            <a:r>
              <a:rPr lang="en-CA" sz="1800" dirty="0">
                <a:effectLst/>
                <a:latin typeface="TimesNewRoman,Italic"/>
              </a:rPr>
              <a:t>e </a:t>
            </a:r>
            <a:r>
              <a:rPr lang="en-CA" sz="1800" dirty="0" err="1">
                <a:effectLst/>
                <a:latin typeface="TimesNewRoman,Italic"/>
              </a:rPr>
              <a:t>dE</a:t>
            </a:r>
            <a:r>
              <a:rPr lang="en-CA" sz="1800" dirty="0">
                <a:effectLst/>
                <a:latin typeface="TimesNewRoman"/>
              </a:rPr>
              <a:t>(</a:t>
            </a:r>
            <a:r>
              <a:rPr lang="en-CA" sz="1800" dirty="0">
                <a:effectLst/>
                <a:latin typeface="TimesNewRoman,Italic"/>
              </a:rPr>
              <a:t>f</a:t>
            </a:r>
            <a:r>
              <a:rPr lang="en-CA" sz="1800" dirty="0">
                <a:effectLst/>
                <a:latin typeface="SymbolMT"/>
              </a:rPr>
              <a:t>−</a:t>
            </a:r>
            <a:r>
              <a:rPr lang="en-CA" sz="1800" dirty="0">
                <a:effectLst/>
                <a:latin typeface="TimesNewRoman,Italic"/>
              </a:rPr>
              <a:t>f</a:t>
            </a:r>
            <a:r>
              <a:rPr lang="en-CA" sz="1800" dirty="0">
                <a:effectLst/>
                <a:latin typeface="TimesNewRoman"/>
              </a:rPr>
              <a:t>)</a:t>
            </a:r>
            <a:r>
              <a:rPr lang="en-CA" sz="1800" dirty="0" err="1">
                <a:effectLst/>
                <a:latin typeface="TimesNewRoman,Italic"/>
              </a:rPr>
              <a:t>mTI</a:t>
            </a:r>
            <a:r>
              <a:rPr lang="en-CA" sz="1800" dirty="0">
                <a:effectLst/>
                <a:latin typeface="TimesNewRoman,Italic"/>
              </a:rPr>
              <a:t> </a:t>
            </a:r>
            <a:r>
              <a:rPr lang="en-CA" sz="1800" dirty="0" err="1">
                <a:effectLst/>
                <a:latin typeface="TimesNewRoman,Italic"/>
              </a:rPr>
              <a:t>dE</a:t>
            </a:r>
            <a:r>
              <a:rPr lang="en-CA" sz="1800" dirty="0" err="1">
                <a:effectLst/>
                <a:latin typeface="TimesNewRoman"/>
              </a:rPr>
              <a:t>exp</a:t>
            </a:r>
            <a:r>
              <a:rPr lang="en-CA" sz="1800" dirty="0">
                <a:effectLst/>
                <a:latin typeface="TimesNewRoman"/>
              </a:rPr>
              <a:t>(</a:t>
            </a:r>
            <a:r>
              <a:rPr lang="en-CA" sz="1800" dirty="0">
                <a:effectLst/>
                <a:latin typeface="SymbolMT"/>
              </a:rPr>
              <a:t>−</a:t>
            </a:r>
            <a:r>
              <a:rPr lang="el-GR" sz="1800" dirty="0">
                <a:effectLst/>
                <a:latin typeface="SymbolMT"/>
              </a:rPr>
              <a:t>β</a:t>
            </a:r>
            <a:r>
              <a:rPr lang="el-GR" sz="1800" dirty="0">
                <a:effectLst/>
                <a:latin typeface="TimesNewRoman"/>
              </a:rPr>
              <a:t>) </a:t>
            </a:r>
            <a:r>
              <a:rPr lang="en-CA" sz="1800" dirty="0">
                <a:effectLst/>
                <a:latin typeface="TimesNewRoman,Italic"/>
              </a:rPr>
              <a:t>CT </a:t>
            </a:r>
            <a:r>
              <a:rPr lang="en-CA" sz="1800" dirty="0" err="1">
                <a:effectLst/>
                <a:latin typeface="TimesNewRoman,Italic"/>
              </a:rPr>
              <a:t>Ti</a:t>
            </a:r>
            <a:r>
              <a:rPr lang="en-CA" sz="1800" dirty="0" err="1">
                <a:effectLst/>
                <a:latin typeface="SymbolMT"/>
              </a:rPr>
              <a:t>∫</a:t>
            </a:r>
            <a:r>
              <a:rPr lang="en-CA" sz="1800" dirty="0" err="1">
                <a:effectLst/>
                <a:latin typeface="TimesNewRoman"/>
              </a:rPr>
              <a:t>max</a:t>
            </a:r>
            <a:r>
              <a:rPr lang="en-CA" sz="1800" dirty="0">
                <a:effectLst/>
                <a:latin typeface="TimesNewRoman"/>
              </a:rPr>
              <a:t> </a:t>
            </a:r>
            <a:r>
              <a:rPr lang="en-CA" sz="1800" dirty="0">
                <a:effectLst/>
                <a:latin typeface="TimesNewRoman,Italic"/>
              </a:rPr>
              <a:t>m n</a:t>
            </a:r>
            <a:r>
              <a:rPr lang="en-CA" sz="1800" dirty="0">
                <a:effectLst/>
                <a:latin typeface="SymbolMT"/>
              </a:rPr>
              <a:t>∫ </a:t>
            </a:r>
            <a:r>
              <a:rPr lang="en-CA" sz="1800" dirty="0">
                <a:effectLst/>
                <a:latin typeface="TimesNewRoman,Italic"/>
              </a:rPr>
              <a:t>C T </a:t>
            </a:r>
            <a:endParaRPr lang="en-CA" dirty="0"/>
          </a:p>
          <a:p>
            <a:r>
              <a:rPr lang="en-CA" sz="1800" dirty="0">
                <a:effectLst/>
                <a:latin typeface="TimesNewRoman,Italic"/>
              </a:rPr>
              <a:t>h</a:t>
            </a:r>
            <a:r>
              <a:rPr lang="en-CA" sz="1800" dirty="0">
                <a:effectLst/>
                <a:latin typeface="TimesNewRoman"/>
              </a:rPr>
              <a:t>3 </a:t>
            </a:r>
            <a:r>
              <a:rPr lang="en-CA" sz="1800" dirty="0">
                <a:effectLst/>
                <a:latin typeface="TimesNewRoman,Italic"/>
              </a:rPr>
              <a:t>EC </a:t>
            </a:r>
            <a:r>
              <a:rPr lang="en-CA" sz="1800" dirty="0">
                <a:effectLst/>
                <a:latin typeface="TimesNewRoman"/>
              </a:rPr>
              <a:t>0</a:t>
            </a:r>
            <a:br>
              <a:rPr lang="en-CA" sz="1800" dirty="0">
                <a:effectLst/>
                <a:latin typeface="TimesNewRoman"/>
              </a:rPr>
            </a:br>
            <a:r>
              <a:rPr lang="en-CA" sz="1800" dirty="0">
                <a:effectLst/>
                <a:latin typeface="TimesNewRoman,Italic"/>
              </a:rPr>
              <a:t>m </a:t>
            </a:r>
            <a:r>
              <a:rPr lang="en-CA" sz="1800" dirty="0" err="1">
                <a:effectLst/>
                <a:latin typeface="TimesNewRoman,Italic"/>
              </a:rPr>
              <a:t>Ev</a:t>
            </a:r>
            <a:r>
              <a:rPr lang="en-CA" sz="1800" dirty="0">
                <a:effectLst/>
                <a:latin typeface="TimesNewRoman,Italic"/>
              </a:rPr>
              <a:t> </a:t>
            </a:r>
            <a:r>
              <a:rPr lang="en-CA" sz="1800" dirty="0" err="1">
                <a:effectLst/>
                <a:latin typeface="TimesNewRoman,Italic"/>
              </a:rPr>
              <a:t>mTS</a:t>
            </a:r>
            <a:r>
              <a:rPr lang="en-CA" sz="1800" dirty="0">
                <a:effectLst/>
                <a:latin typeface="TimesNewRoman"/>
              </a:rPr>
              <a:t>(</a:t>
            </a:r>
            <a:r>
              <a:rPr lang="en-CA" sz="1800" dirty="0">
                <a:effectLst/>
                <a:latin typeface="TimesNewRoman,Italic"/>
              </a:rPr>
              <a:t>E</a:t>
            </a:r>
            <a:r>
              <a:rPr lang="en-CA" sz="1800" dirty="0">
                <a:effectLst/>
                <a:latin typeface="SymbolMT"/>
              </a:rPr>
              <a:t>−</a:t>
            </a:r>
            <a:r>
              <a:rPr lang="en-CA" sz="1800" dirty="0">
                <a:effectLst/>
                <a:latin typeface="TimesNewRoman,Italic"/>
              </a:rPr>
              <a:t>E</a:t>
            </a:r>
            <a:r>
              <a:rPr lang="en-CA" sz="1800" dirty="0">
                <a:effectLst/>
                <a:latin typeface="TimesNewRoman"/>
              </a:rPr>
              <a:t>) </a:t>
            </a:r>
            <a:endParaRPr lang="en-CA" dirty="0"/>
          </a:p>
          <a:p>
            <a:r>
              <a:rPr lang="en-CA" sz="1800" dirty="0">
                <a:effectLst/>
                <a:latin typeface="TimesNewRoman"/>
              </a:rPr>
              <a:t>(9) </a:t>
            </a:r>
            <a:r>
              <a:rPr lang="en-CA" sz="1800" dirty="0">
                <a:effectLst/>
                <a:latin typeface="TimesNewRoman,Italic"/>
              </a:rPr>
              <a:t>J </a:t>
            </a:r>
            <a:r>
              <a:rPr lang="en-CA" sz="1800" dirty="0">
                <a:effectLst/>
                <a:latin typeface="SymbolMT"/>
              </a:rPr>
              <a:t>=</a:t>
            </a:r>
            <a:r>
              <a:rPr lang="en-CA" sz="1800" dirty="0">
                <a:effectLst/>
                <a:latin typeface="TimesNewRoman"/>
              </a:rPr>
              <a:t>4</a:t>
            </a:r>
            <a:r>
              <a:rPr lang="el-GR" sz="1800" dirty="0">
                <a:effectLst/>
                <a:latin typeface="SymbolMT"/>
              </a:rPr>
              <a:t>π</a:t>
            </a:r>
            <a:r>
              <a:rPr lang="en-CA" sz="1800" dirty="0">
                <a:effectLst/>
                <a:latin typeface="TimesNewRoman,Italic"/>
              </a:rPr>
              <a:t>e </a:t>
            </a:r>
            <a:r>
              <a:rPr lang="en-CA" sz="1800" dirty="0" err="1">
                <a:effectLst/>
                <a:latin typeface="TimesNewRoman,Italic"/>
              </a:rPr>
              <a:t>dE</a:t>
            </a:r>
            <a:r>
              <a:rPr lang="en-CA" sz="1800" dirty="0">
                <a:effectLst/>
                <a:latin typeface="TimesNewRoman"/>
              </a:rPr>
              <a:t>(</a:t>
            </a:r>
            <a:r>
              <a:rPr lang="en-CA" sz="1800" dirty="0">
                <a:effectLst/>
                <a:latin typeface="TimesNewRoman,Italic"/>
              </a:rPr>
              <a:t>f</a:t>
            </a:r>
            <a:r>
              <a:rPr lang="en-CA" sz="1800" dirty="0">
                <a:effectLst/>
                <a:latin typeface="SymbolMT"/>
              </a:rPr>
              <a:t>−</a:t>
            </a:r>
            <a:r>
              <a:rPr lang="en-CA" sz="1800" dirty="0">
                <a:effectLst/>
                <a:latin typeface="TimesNewRoman,Italic"/>
              </a:rPr>
              <a:t>f</a:t>
            </a:r>
            <a:r>
              <a:rPr lang="en-CA" sz="1800" dirty="0">
                <a:effectLst/>
                <a:latin typeface="TimesNewRoman"/>
              </a:rPr>
              <a:t>)</a:t>
            </a:r>
            <a:r>
              <a:rPr lang="en-CA" sz="1800" dirty="0" err="1">
                <a:effectLst/>
                <a:latin typeface="TimesNewRoman,Italic"/>
              </a:rPr>
              <a:t>mTI</a:t>
            </a:r>
            <a:r>
              <a:rPr lang="en-CA" sz="1800" dirty="0">
                <a:effectLst/>
                <a:latin typeface="TimesNewRoman,Italic"/>
              </a:rPr>
              <a:t> </a:t>
            </a:r>
            <a:r>
              <a:rPr lang="en-CA" sz="1800" dirty="0" err="1">
                <a:effectLst/>
                <a:latin typeface="TimesNewRoman,Italic"/>
              </a:rPr>
              <a:t>dE</a:t>
            </a:r>
            <a:r>
              <a:rPr lang="en-CA" sz="1800" dirty="0" err="1">
                <a:effectLst/>
                <a:latin typeface="TimesNewRoman"/>
              </a:rPr>
              <a:t>exp</a:t>
            </a:r>
            <a:r>
              <a:rPr lang="en-CA" sz="1800" dirty="0">
                <a:effectLst/>
                <a:latin typeface="TimesNewRoman"/>
              </a:rPr>
              <a:t>(</a:t>
            </a:r>
            <a:r>
              <a:rPr lang="en-CA" sz="1800" dirty="0">
                <a:effectLst/>
                <a:latin typeface="SymbolMT"/>
              </a:rPr>
              <a:t>−</a:t>
            </a:r>
            <a:r>
              <a:rPr lang="el-GR" sz="1800" dirty="0">
                <a:effectLst/>
                <a:latin typeface="SymbolMT"/>
              </a:rPr>
              <a:t>β</a:t>
            </a:r>
            <a:r>
              <a:rPr lang="el-GR" sz="1800" dirty="0">
                <a:effectLst/>
                <a:latin typeface="TimesNewRoman"/>
              </a:rPr>
              <a:t>) </a:t>
            </a:r>
            <a:endParaRPr lang="el-GR" dirty="0"/>
          </a:p>
          <a:p>
            <a:r>
              <a:rPr lang="en-CA" sz="1800" dirty="0">
                <a:effectLst/>
                <a:latin typeface="TimesNewRoman,Italic"/>
              </a:rPr>
              <a:t>VT </a:t>
            </a:r>
            <a:r>
              <a:rPr lang="en-CA" sz="1800" dirty="0" err="1">
                <a:effectLst/>
                <a:latin typeface="TimesNewRoman,Italic"/>
              </a:rPr>
              <a:t>Ti</a:t>
            </a:r>
            <a:r>
              <a:rPr lang="en-CA" sz="1800" dirty="0" err="1">
                <a:effectLst/>
                <a:latin typeface="SymbolMT"/>
              </a:rPr>
              <a:t>∫</a:t>
            </a:r>
            <a:r>
              <a:rPr lang="en-CA" sz="1800" dirty="0" err="1">
                <a:effectLst/>
                <a:latin typeface="TimesNewRoman,Italic"/>
              </a:rPr>
              <a:t>mp</a:t>
            </a:r>
            <a:r>
              <a:rPr lang="en-CA" sz="1800" dirty="0" err="1">
                <a:effectLst/>
                <a:latin typeface="SymbolMT"/>
              </a:rPr>
              <a:t>∫</a:t>
            </a:r>
            <a:r>
              <a:rPr lang="en-CA" sz="1800" dirty="0" err="1">
                <a:effectLst/>
                <a:latin typeface="TimesNewRoman,Italic"/>
              </a:rPr>
              <a:t>V</a:t>
            </a:r>
            <a:r>
              <a:rPr lang="en-CA" sz="1800" dirty="0">
                <a:effectLst/>
                <a:latin typeface="TimesNewRoman,Italic"/>
              </a:rPr>
              <a:t> T h</a:t>
            </a:r>
            <a:r>
              <a:rPr lang="en-CA" sz="1800" dirty="0">
                <a:effectLst/>
                <a:latin typeface="TimesNewRoman"/>
              </a:rPr>
              <a:t>3 </a:t>
            </a:r>
            <a:r>
              <a:rPr lang="en-CA" sz="1800" dirty="0" err="1">
                <a:effectLst/>
                <a:latin typeface="TimesNewRoman,Italic"/>
              </a:rPr>
              <a:t>E</a:t>
            </a:r>
            <a:r>
              <a:rPr lang="en-CA" sz="1800" dirty="0" err="1">
                <a:effectLst/>
                <a:latin typeface="TimesNewRoman"/>
              </a:rPr>
              <a:t>min</a:t>
            </a:r>
            <a:r>
              <a:rPr lang="en-CA" sz="1800" dirty="0">
                <a:effectLst/>
                <a:latin typeface="TimesNewRoman"/>
              </a:rPr>
              <a:t> 0 </a:t>
            </a:r>
            <a:endParaRPr lang="en-CA" dirty="0"/>
          </a:p>
          <a:p>
            <a:r>
              <a:rPr lang="en-CA" sz="1800" dirty="0">
                <a:effectLst/>
                <a:latin typeface="TimesNewRoman"/>
              </a:rPr>
              <a:t>4</a:t>
            </a:r>
            <a:r>
              <a:rPr lang="el-GR" sz="1800" dirty="0">
                <a:effectLst/>
                <a:latin typeface="SymbolMT"/>
              </a:rPr>
              <a:t>π</a:t>
            </a:r>
            <a:r>
              <a:rPr lang="en-CA" sz="1800" dirty="0">
                <a:effectLst/>
                <a:latin typeface="TimesNewRoman,Italic"/>
              </a:rPr>
              <a:t>X E</a:t>
            </a:r>
            <a:r>
              <a:rPr lang="en-CA" sz="1800" dirty="0">
                <a:effectLst/>
                <a:latin typeface="SymbolMT"/>
              </a:rPr>
              <a:t>−</a:t>
            </a:r>
            <a:r>
              <a:rPr lang="en-CA" sz="1800" dirty="0">
                <a:effectLst/>
                <a:latin typeface="TimesNewRoman,Italic"/>
              </a:rPr>
              <a:t>E</a:t>
            </a:r>
            <a:br>
              <a:rPr lang="en-CA" sz="1800" dirty="0">
                <a:effectLst/>
                <a:latin typeface="TimesNewRoman,Italic"/>
              </a:rPr>
            </a:br>
            <a:r>
              <a:rPr lang="el-GR" sz="1800" dirty="0">
                <a:effectLst/>
                <a:latin typeface="SymbolMT"/>
              </a:rPr>
              <a:t>β = </a:t>
            </a:r>
            <a:r>
              <a:rPr lang="el-GR" sz="1800" dirty="0">
                <a:effectLst/>
                <a:latin typeface="TimesNewRoman"/>
              </a:rPr>
              <a:t>2</a:t>
            </a:r>
            <a:r>
              <a:rPr lang="en-CA" sz="1800" dirty="0" err="1">
                <a:effectLst/>
                <a:latin typeface="TimesNewRoman,Italic"/>
              </a:rPr>
              <a:t>mTI</a:t>
            </a:r>
            <a:r>
              <a:rPr lang="en-CA" sz="1800" dirty="0">
                <a:effectLst/>
                <a:latin typeface="TimesNewRoman,Italic"/>
              </a:rPr>
              <a:t> </a:t>
            </a:r>
            <a:r>
              <a:rPr lang="en-CA" sz="1800" dirty="0">
                <a:effectLst/>
                <a:latin typeface="SymbolMT"/>
              </a:rPr>
              <a:t>∫ </a:t>
            </a:r>
            <a:r>
              <a:rPr lang="en-CA" sz="1800" dirty="0">
                <a:effectLst/>
                <a:latin typeface="TimesNewRoman,Italic"/>
              </a:rPr>
              <a:t>m ET </a:t>
            </a:r>
            <a:r>
              <a:rPr lang="en-CA" sz="1800" dirty="0">
                <a:effectLst/>
                <a:latin typeface="SymbolMT"/>
              </a:rPr>
              <a:t>− </a:t>
            </a:r>
            <a:r>
              <a:rPr lang="en-CA" sz="1800" dirty="0">
                <a:effectLst/>
                <a:latin typeface="TimesNewRoman"/>
              </a:rPr>
              <a:t>(</a:t>
            </a:r>
            <a:r>
              <a:rPr lang="en-CA" sz="1800" dirty="0">
                <a:effectLst/>
                <a:latin typeface="TimesNewRoman,Italic"/>
              </a:rPr>
              <a:t>E </a:t>
            </a:r>
            <a:r>
              <a:rPr lang="en-CA" sz="1800" dirty="0">
                <a:effectLst/>
                <a:latin typeface="SymbolMT"/>
              </a:rPr>
              <a:t>− </a:t>
            </a:r>
            <a:r>
              <a:rPr lang="en-CA" sz="1800" dirty="0" err="1">
                <a:effectLst/>
                <a:latin typeface="TimesNewRoman,Italic"/>
              </a:rPr>
              <a:t>Eci</a:t>
            </a:r>
            <a:r>
              <a:rPr lang="en-CA" sz="1800" dirty="0">
                <a:effectLst/>
                <a:latin typeface="TimesNewRoman,Italic"/>
              </a:rPr>
              <a:t> </a:t>
            </a:r>
            <a:r>
              <a:rPr lang="en-CA" sz="1800" dirty="0">
                <a:effectLst/>
                <a:latin typeface="TimesNewRoman"/>
              </a:rPr>
              <a:t>)(1</a:t>
            </a:r>
            <a:r>
              <a:rPr lang="en-CA" sz="1800" dirty="0">
                <a:effectLst/>
                <a:latin typeface="SymbolMT"/>
              </a:rPr>
              <a:t>+ </a:t>
            </a:r>
            <a:r>
              <a:rPr lang="en-CA" sz="1800" dirty="0">
                <a:effectLst/>
                <a:latin typeface="TimesNewRoman,Italic"/>
              </a:rPr>
              <a:t>ci </a:t>
            </a:r>
            <a:r>
              <a:rPr lang="en-CA" sz="1800" dirty="0">
                <a:effectLst/>
                <a:latin typeface="TimesNewRoman"/>
              </a:rPr>
              <a:t>) </a:t>
            </a:r>
            <a:r>
              <a:rPr lang="en-CA" sz="1800" dirty="0">
                <a:effectLst/>
                <a:latin typeface="TimesNewRoman,Italic"/>
              </a:rPr>
              <a:t>dx </a:t>
            </a:r>
            <a:endParaRPr lang="en-CA" dirty="0"/>
          </a:p>
          <a:p>
            <a:r>
              <a:rPr lang="en-CA" sz="1800" dirty="0">
                <a:effectLst/>
                <a:latin typeface="TimesNewRoman,Italic"/>
              </a:rPr>
              <a:t>h XSC Egi </a:t>
            </a:r>
            <a:endParaRPr lang="en-CA" dirty="0"/>
          </a:p>
          <a:p>
            <a:r>
              <a:rPr lang="en-CA" sz="1800" dirty="0">
                <a:effectLst/>
                <a:latin typeface="TimesNewRoman"/>
              </a:rPr>
              <a:t>(10) </a:t>
            </a:r>
            <a:endParaRPr lang="en-CA" dirty="0"/>
          </a:p>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19</a:t>
            </a:fld>
            <a:endParaRPr lang="en-IN"/>
          </a:p>
        </p:txBody>
      </p:sp>
    </p:spTree>
    <p:extLst>
      <p:ext uri="{BB962C8B-B14F-4D97-AF65-F5344CB8AC3E}">
        <p14:creationId xmlns:p14="http://schemas.microsoft.com/office/powerpoint/2010/main" val="3479048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20</a:t>
            </a:fld>
            <a:endParaRPr lang="en-IN"/>
          </a:p>
        </p:txBody>
      </p:sp>
    </p:spTree>
    <p:extLst>
      <p:ext uri="{BB962C8B-B14F-4D97-AF65-F5344CB8AC3E}">
        <p14:creationId xmlns:p14="http://schemas.microsoft.com/office/powerpoint/2010/main" val="1931001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21</a:t>
            </a:fld>
            <a:endParaRPr lang="en-IN"/>
          </a:p>
        </p:txBody>
      </p:sp>
    </p:spTree>
    <p:extLst>
      <p:ext uri="{BB962C8B-B14F-4D97-AF65-F5344CB8AC3E}">
        <p14:creationId xmlns:p14="http://schemas.microsoft.com/office/powerpoint/2010/main" val="185678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22</a:t>
            </a:fld>
            <a:endParaRPr lang="en-IN"/>
          </a:p>
        </p:txBody>
      </p:sp>
    </p:spTree>
    <p:extLst>
      <p:ext uri="{BB962C8B-B14F-4D97-AF65-F5344CB8AC3E}">
        <p14:creationId xmlns:p14="http://schemas.microsoft.com/office/powerpoint/2010/main" val="31102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23</a:t>
            </a:fld>
            <a:endParaRPr lang="en-IN"/>
          </a:p>
        </p:txBody>
      </p:sp>
    </p:spTree>
    <p:extLst>
      <p:ext uri="{BB962C8B-B14F-4D97-AF65-F5344CB8AC3E}">
        <p14:creationId xmlns:p14="http://schemas.microsoft.com/office/powerpoint/2010/main" val="2661909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24</a:t>
            </a:fld>
            <a:endParaRPr lang="en-IN"/>
          </a:p>
        </p:txBody>
      </p:sp>
    </p:spTree>
    <p:extLst>
      <p:ext uri="{BB962C8B-B14F-4D97-AF65-F5344CB8AC3E}">
        <p14:creationId xmlns:p14="http://schemas.microsoft.com/office/powerpoint/2010/main" val="208042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2965F2-8D61-4881-9DFE-000DB37DC0AE}" type="slidenum">
              <a:rPr lang="en-IN" smtClean="0"/>
              <a:t>2</a:t>
            </a:fld>
            <a:endParaRPr lang="en-IN"/>
          </a:p>
        </p:txBody>
      </p:sp>
    </p:spTree>
    <p:extLst>
      <p:ext uri="{BB962C8B-B14F-4D97-AF65-F5344CB8AC3E}">
        <p14:creationId xmlns:p14="http://schemas.microsoft.com/office/powerpoint/2010/main" val="2966106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25</a:t>
            </a:fld>
            <a:endParaRPr lang="en-IN"/>
          </a:p>
        </p:txBody>
      </p:sp>
    </p:spTree>
    <p:extLst>
      <p:ext uri="{BB962C8B-B14F-4D97-AF65-F5344CB8AC3E}">
        <p14:creationId xmlns:p14="http://schemas.microsoft.com/office/powerpoint/2010/main" val="3605660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26</a:t>
            </a:fld>
            <a:endParaRPr lang="en-IN"/>
          </a:p>
        </p:txBody>
      </p:sp>
    </p:spTree>
    <p:extLst>
      <p:ext uri="{BB962C8B-B14F-4D97-AF65-F5344CB8AC3E}">
        <p14:creationId xmlns:p14="http://schemas.microsoft.com/office/powerpoint/2010/main" val="353698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27</a:t>
            </a:fld>
            <a:endParaRPr lang="en-IN"/>
          </a:p>
        </p:txBody>
      </p:sp>
    </p:spTree>
    <p:extLst>
      <p:ext uri="{BB962C8B-B14F-4D97-AF65-F5344CB8AC3E}">
        <p14:creationId xmlns:p14="http://schemas.microsoft.com/office/powerpoint/2010/main" val="112700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28</a:t>
            </a:fld>
            <a:endParaRPr lang="en-IN"/>
          </a:p>
        </p:txBody>
      </p:sp>
    </p:spTree>
    <p:extLst>
      <p:ext uri="{BB962C8B-B14F-4D97-AF65-F5344CB8AC3E}">
        <p14:creationId xmlns:p14="http://schemas.microsoft.com/office/powerpoint/2010/main" val="2026105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29</a:t>
            </a:fld>
            <a:endParaRPr lang="en-IN"/>
          </a:p>
        </p:txBody>
      </p:sp>
    </p:spTree>
    <p:extLst>
      <p:ext uri="{BB962C8B-B14F-4D97-AF65-F5344CB8AC3E}">
        <p14:creationId xmlns:p14="http://schemas.microsoft.com/office/powerpoint/2010/main" val="2935837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30</a:t>
            </a:fld>
            <a:endParaRPr lang="en-IN"/>
          </a:p>
        </p:txBody>
      </p:sp>
    </p:spTree>
    <p:extLst>
      <p:ext uri="{BB962C8B-B14F-4D97-AF65-F5344CB8AC3E}">
        <p14:creationId xmlns:p14="http://schemas.microsoft.com/office/powerpoint/2010/main" val="4020119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31</a:t>
            </a:fld>
            <a:endParaRPr lang="en-IN"/>
          </a:p>
        </p:txBody>
      </p:sp>
    </p:spTree>
    <p:extLst>
      <p:ext uri="{BB962C8B-B14F-4D97-AF65-F5344CB8AC3E}">
        <p14:creationId xmlns:p14="http://schemas.microsoft.com/office/powerpoint/2010/main" val="1512383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32</a:t>
            </a:fld>
            <a:endParaRPr lang="en-IN"/>
          </a:p>
        </p:txBody>
      </p:sp>
    </p:spTree>
    <p:extLst>
      <p:ext uri="{BB962C8B-B14F-4D97-AF65-F5344CB8AC3E}">
        <p14:creationId xmlns:p14="http://schemas.microsoft.com/office/powerpoint/2010/main" val="1076907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33</a:t>
            </a:fld>
            <a:endParaRPr lang="en-IN"/>
          </a:p>
        </p:txBody>
      </p:sp>
    </p:spTree>
    <p:extLst>
      <p:ext uri="{BB962C8B-B14F-4D97-AF65-F5344CB8AC3E}">
        <p14:creationId xmlns:p14="http://schemas.microsoft.com/office/powerpoint/2010/main" val="2647637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34</a:t>
            </a:fld>
            <a:endParaRPr lang="en-IN"/>
          </a:p>
        </p:txBody>
      </p:sp>
    </p:spTree>
    <p:extLst>
      <p:ext uri="{BB962C8B-B14F-4D97-AF65-F5344CB8AC3E}">
        <p14:creationId xmlns:p14="http://schemas.microsoft.com/office/powerpoint/2010/main" val="234054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P is the tunneling probability, E is the total electron energy, </a:t>
            </a:r>
            <a:r>
              <a:rPr lang="en-CA" sz="1800" dirty="0" err="1">
                <a:effectLst/>
                <a:latin typeface="AdvEPSTIM"/>
              </a:rPr>
              <a:t>ky</a:t>
            </a:r>
            <a:r>
              <a:rPr lang="en-CA" sz="1800" dirty="0">
                <a:effectLst/>
                <a:latin typeface="AdvEPSTIM"/>
              </a:rPr>
              <a:t> and </a:t>
            </a:r>
            <a:r>
              <a:rPr lang="en-CA" sz="1800" dirty="0" err="1">
                <a:effectLst/>
                <a:latin typeface="AdvEPSTIM"/>
              </a:rPr>
              <a:t>kz</a:t>
            </a:r>
            <a:r>
              <a:rPr lang="en-CA" sz="1800" dirty="0">
                <a:effectLst/>
                <a:latin typeface="AdvEPSTIM"/>
              </a:rPr>
              <a:t> are the wave vectors in the plane of the barrier (perpendicular to the tunneling direction), and f1 and f2 are the probabilities of occupation of the states on each side of the barrier, given by the Fermi–Dirac distribution functions; the integration limits for </a:t>
            </a:r>
            <a:r>
              <a:rPr lang="en-CA" sz="1800" dirty="0" err="1">
                <a:effectLst/>
                <a:latin typeface="AdvEPSTIM"/>
              </a:rPr>
              <a:t>ky</a:t>
            </a:r>
            <a:r>
              <a:rPr lang="en-CA" sz="1800" dirty="0">
                <a:effectLst/>
                <a:latin typeface="AdvEPSTIM"/>
              </a:rPr>
              <a:t> and </a:t>
            </a:r>
            <a:r>
              <a:rPr lang="en-CA" sz="1800" dirty="0" err="1">
                <a:effectLst/>
                <a:latin typeface="AdvEPSTIM"/>
              </a:rPr>
              <a:t>kz</a:t>
            </a:r>
            <a:r>
              <a:rPr lang="en-CA" sz="1800" dirty="0">
                <a:effectLst/>
                <a:latin typeface="AdvEPSTIM"/>
              </a:rPr>
              <a:t> are determined from momentum and energy conservation. </a:t>
            </a: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6</a:t>
            </a:fld>
            <a:endParaRPr lang="en-IN"/>
          </a:p>
        </p:txBody>
      </p:sp>
    </p:spTree>
    <p:extLst>
      <p:ext uri="{BB962C8B-B14F-4D97-AF65-F5344CB8AC3E}">
        <p14:creationId xmlns:p14="http://schemas.microsoft.com/office/powerpoint/2010/main" val="1847662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35</a:t>
            </a:fld>
            <a:endParaRPr lang="en-IN"/>
          </a:p>
        </p:txBody>
      </p:sp>
    </p:spTree>
    <p:extLst>
      <p:ext uri="{BB962C8B-B14F-4D97-AF65-F5344CB8AC3E}">
        <p14:creationId xmlns:p14="http://schemas.microsoft.com/office/powerpoint/2010/main" val="1144414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36</a:t>
            </a:fld>
            <a:endParaRPr lang="en-IN"/>
          </a:p>
        </p:txBody>
      </p:sp>
    </p:spTree>
    <p:extLst>
      <p:ext uri="{BB962C8B-B14F-4D97-AF65-F5344CB8AC3E}">
        <p14:creationId xmlns:p14="http://schemas.microsoft.com/office/powerpoint/2010/main" val="320794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37</a:t>
            </a:fld>
            <a:endParaRPr lang="en-IN"/>
          </a:p>
        </p:txBody>
      </p:sp>
    </p:spTree>
    <p:extLst>
      <p:ext uri="{BB962C8B-B14F-4D97-AF65-F5344CB8AC3E}">
        <p14:creationId xmlns:p14="http://schemas.microsoft.com/office/powerpoint/2010/main" val="1145990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38</a:t>
            </a:fld>
            <a:endParaRPr lang="en-IN"/>
          </a:p>
        </p:txBody>
      </p:sp>
    </p:spTree>
    <p:extLst>
      <p:ext uri="{BB962C8B-B14F-4D97-AF65-F5344CB8AC3E}">
        <p14:creationId xmlns:p14="http://schemas.microsoft.com/office/powerpoint/2010/main" val="395185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39</a:t>
            </a:fld>
            <a:endParaRPr lang="en-IN"/>
          </a:p>
        </p:txBody>
      </p:sp>
    </p:spTree>
    <p:extLst>
      <p:ext uri="{BB962C8B-B14F-4D97-AF65-F5344CB8AC3E}">
        <p14:creationId xmlns:p14="http://schemas.microsoft.com/office/powerpoint/2010/main" val="540413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40</a:t>
            </a:fld>
            <a:endParaRPr lang="en-IN"/>
          </a:p>
        </p:txBody>
      </p:sp>
    </p:spTree>
    <p:extLst>
      <p:ext uri="{BB962C8B-B14F-4D97-AF65-F5344CB8AC3E}">
        <p14:creationId xmlns:p14="http://schemas.microsoft.com/office/powerpoint/2010/main" val="1922381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41</a:t>
            </a:fld>
            <a:endParaRPr lang="en-IN"/>
          </a:p>
        </p:txBody>
      </p:sp>
    </p:spTree>
    <p:extLst>
      <p:ext uri="{BB962C8B-B14F-4D97-AF65-F5344CB8AC3E}">
        <p14:creationId xmlns:p14="http://schemas.microsoft.com/office/powerpoint/2010/main" val="3155620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42</a:t>
            </a:fld>
            <a:endParaRPr lang="en-IN"/>
          </a:p>
        </p:txBody>
      </p:sp>
    </p:spTree>
    <p:extLst>
      <p:ext uri="{BB962C8B-B14F-4D97-AF65-F5344CB8AC3E}">
        <p14:creationId xmlns:p14="http://schemas.microsoft.com/office/powerpoint/2010/main" val="627116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a:t>
            </a:r>
            <a:r>
              <a:rPr lang="en-CA" sz="1800" dirty="0" err="1">
                <a:effectLst/>
                <a:latin typeface="AdvEPSTIM"/>
              </a:rPr>
              <a:t>Toxref</a:t>
            </a:r>
            <a:r>
              <a:rPr lang="en-CA" sz="1800" dirty="0">
                <a:effectLst/>
                <a:latin typeface="AdvEPSTIM"/>
              </a:rPr>
              <a:t> is a reference oxide thickness at which the parameters are extracted, </a:t>
            </a:r>
            <a:r>
              <a:rPr lang="en-CA" sz="1800" dirty="0" err="1">
                <a:effectLst/>
                <a:latin typeface="AdvEPSTIM"/>
              </a:rPr>
              <a:t>ntox</a:t>
            </a:r>
            <a:r>
              <a:rPr lang="en-CA" sz="1800" dirty="0">
                <a:effectLst/>
                <a:latin typeface="AdvEPSTIM"/>
              </a:rPr>
              <a:t> is a fitting parameter, </a:t>
            </a:r>
            <a:r>
              <a:rPr lang="en-CA" sz="1800" dirty="0" err="1">
                <a:effectLst/>
                <a:latin typeface="AdvEPSTIM"/>
              </a:rPr>
              <a:t>Vappl</a:t>
            </a:r>
            <a:r>
              <a:rPr lang="en-CA" sz="1800" dirty="0">
                <a:effectLst/>
                <a:latin typeface="AdvEPSTIM"/>
              </a:rPr>
              <a:t> is the applied voltage (which has a different meaning depending on the current component), and the function Vaux and the parameters </a:t>
            </a:r>
            <a:r>
              <a:rPr lang="en-CA" sz="1800" dirty="0">
                <a:effectLst/>
                <a:latin typeface="AdvPSMP10"/>
              </a:rPr>
              <a:t>a</a:t>
            </a:r>
            <a:r>
              <a:rPr lang="en-CA" sz="1800" dirty="0">
                <a:effectLst/>
                <a:latin typeface="AdvEPSTIM"/>
              </a:rPr>
              <a:t>, </a:t>
            </a:r>
            <a:r>
              <a:rPr lang="en-CA" sz="1800" dirty="0">
                <a:effectLst/>
                <a:latin typeface="AdvPSMP10"/>
              </a:rPr>
              <a:t>b</a:t>
            </a:r>
            <a:r>
              <a:rPr lang="en-CA" sz="1800" dirty="0">
                <a:effectLst/>
                <a:latin typeface="AdvEPSTIM"/>
              </a:rPr>
              <a:t>, </a:t>
            </a:r>
            <a:r>
              <a:rPr lang="en-CA" sz="1800" dirty="0">
                <a:effectLst/>
                <a:latin typeface="AdvPSMP10"/>
              </a:rPr>
              <a:t>c </a:t>
            </a:r>
            <a:r>
              <a:rPr lang="en-CA" sz="1800" dirty="0">
                <a:effectLst/>
                <a:latin typeface="AdvEPSTIM"/>
              </a:rPr>
              <a:t>and p depend on the tunnel- </a:t>
            </a:r>
            <a:r>
              <a:rPr lang="en-CA" sz="1800" dirty="0" err="1">
                <a:effectLst/>
                <a:latin typeface="AdvEPSTIM"/>
              </a:rPr>
              <a:t>ing</a:t>
            </a:r>
            <a:r>
              <a:rPr lang="en-CA" sz="1800" dirty="0">
                <a:effectLst/>
                <a:latin typeface="AdvEPSTIM"/>
              </a:rPr>
              <a:t> mechanism (ECB, EVB or HVB), the region of opera- </a:t>
            </a:r>
            <a:r>
              <a:rPr lang="en-CA" sz="1800" dirty="0" err="1">
                <a:effectLst/>
                <a:latin typeface="AdvEPSTIM"/>
              </a:rPr>
              <a:t>tion</a:t>
            </a:r>
            <a:r>
              <a:rPr lang="en-CA" sz="1800" dirty="0">
                <a:effectLst/>
                <a:latin typeface="AdvEPSTIM"/>
              </a:rPr>
              <a:t> (inversion, accumulation or depletion) and the current component (</a:t>
            </a:r>
            <a:r>
              <a:rPr lang="en-CA" sz="1800" dirty="0" err="1">
                <a:effectLst/>
                <a:latin typeface="AdvEPSTIM"/>
              </a:rPr>
              <a:t>Igb</a:t>
            </a:r>
            <a:r>
              <a:rPr lang="en-CA" sz="1800" dirty="0">
                <a:effectLst/>
                <a:latin typeface="AdvEPSTIM"/>
              </a:rPr>
              <a:t>, </a:t>
            </a:r>
            <a:r>
              <a:rPr lang="en-CA" sz="1800" dirty="0" err="1">
                <a:effectLst/>
                <a:latin typeface="AdvEPSTIM"/>
              </a:rPr>
              <a:t>Igc</a:t>
            </a:r>
            <a:r>
              <a:rPr lang="en-CA" sz="1800" dirty="0">
                <a:effectLst/>
                <a:latin typeface="AdvEPSTIM"/>
              </a:rPr>
              <a:t>, </a:t>
            </a:r>
            <a:r>
              <a:rPr lang="en-CA" sz="1800" dirty="0" err="1">
                <a:effectLst/>
                <a:latin typeface="AdvEPSTIM"/>
              </a:rPr>
              <a:t>Igs</a:t>
            </a:r>
            <a:r>
              <a:rPr lang="en-CA" sz="1800" dirty="0">
                <a:effectLst/>
                <a:latin typeface="AdvEPSTIM"/>
              </a:rPr>
              <a:t> or </a:t>
            </a:r>
            <a:r>
              <a:rPr lang="en-CA" sz="1800" dirty="0" err="1">
                <a:effectLst/>
                <a:latin typeface="AdvEPSTIM"/>
              </a:rPr>
              <a:t>Igd</a:t>
            </a:r>
            <a:r>
              <a:rPr lang="en-CA" sz="1800" dirty="0">
                <a:effectLst/>
                <a:latin typeface="AdvEPSTIM"/>
              </a:rPr>
              <a:t>). </a:t>
            </a:r>
            <a:r>
              <a:rPr lang="en-CA" sz="1800" dirty="0">
                <a:solidFill>
                  <a:srgbClr val="000066"/>
                </a:solidFill>
                <a:effectLst/>
                <a:latin typeface="AdvEPSTIM"/>
              </a:rPr>
              <a:t>Table 2 </a:t>
            </a:r>
            <a:r>
              <a:rPr lang="en-CA" sz="1800" dirty="0">
                <a:effectLst/>
                <a:latin typeface="AdvEPSTIM"/>
              </a:rPr>
              <a:t>shows the </a:t>
            </a:r>
            <a:r>
              <a:rPr lang="en-CA" sz="1800" dirty="0" err="1">
                <a:effectLst/>
                <a:latin typeface="AdvEPSTIM"/>
              </a:rPr>
              <a:t>parame</a:t>
            </a:r>
            <a:r>
              <a:rPr lang="en-CA" sz="1800" dirty="0">
                <a:effectLst/>
                <a:latin typeface="AdvEPSTIM"/>
              </a:rPr>
              <a:t>- </a:t>
            </a:r>
            <a:r>
              <a:rPr lang="en-CA" sz="1800" dirty="0" err="1">
                <a:effectLst/>
                <a:latin typeface="AdvEPSTIM"/>
              </a:rPr>
              <a:t>ter</a:t>
            </a:r>
            <a:r>
              <a:rPr lang="en-CA" sz="1800" dirty="0">
                <a:effectLst/>
                <a:latin typeface="AdvEPSTIM"/>
              </a:rPr>
              <a:t> values, as well as the definition of the auxiliary function Vaux and the applied voltage </a:t>
            </a:r>
            <a:r>
              <a:rPr lang="en-CA" sz="1800" dirty="0" err="1">
                <a:effectLst/>
                <a:latin typeface="AdvEPSTIM"/>
              </a:rPr>
              <a:t>Vappl</a:t>
            </a:r>
            <a:r>
              <a:rPr lang="en-CA" sz="1800" dirty="0">
                <a:effectLst/>
                <a:latin typeface="AdvEPSTIM"/>
              </a:rPr>
              <a:t>, for each operating re- </a:t>
            </a:r>
            <a:r>
              <a:rPr lang="en-CA" sz="1800" dirty="0" err="1">
                <a:effectLst/>
                <a:latin typeface="AdvEPSTIM"/>
              </a:rPr>
              <a:t>gion</a:t>
            </a:r>
            <a:r>
              <a:rPr lang="en-CA" sz="1800" dirty="0">
                <a:effectLst/>
                <a:latin typeface="AdvEPSTIM"/>
              </a:rPr>
              <a:t> and current component.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43</a:t>
            </a:fld>
            <a:endParaRPr lang="en-IN"/>
          </a:p>
        </p:txBody>
      </p:sp>
    </p:spTree>
    <p:extLst>
      <p:ext uri="{BB962C8B-B14F-4D97-AF65-F5344CB8AC3E}">
        <p14:creationId xmlns:p14="http://schemas.microsoft.com/office/powerpoint/2010/main" val="379986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a:t>
            </a:r>
            <a:r>
              <a:rPr lang="en-CA" sz="1800" dirty="0" err="1">
                <a:effectLst/>
                <a:latin typeface="AdvEPSTIM"/>
              </a:rPr>
              <a:t>Toxref</a:t>
            </a:r>
            <a:r>
              <a:rPr lang="en-CA" sz="1800" dirty="0">
                <a:effectLst/>
                <a:latin typeface="AdvEPSTIM"/>
              </a:rPr>
              <a:t> is a reference oxide thickness at which the parameters are extracted, </a:t>
            </a:r>
            <a:r>
              <a:rPr lang="en-CA" sz="1800" dirty="0" err="1">
                <a:effectLst/>
                <a:latin typeface="AdvEPSTIM"/>
              </a:rPr>
              <a:t>ntox</a:t>
            </a:r>
            <a:r>
              <a:rPr lang="en-CA" sz="1800" dirty="0">
                <a:effectLst/>
                <a:latin typeface="AdvEPSTIM"/>
              </a:rPr>
              <a:t> is a fitting parameter, </a:t>
            </a:r>
            <a:r>
              <a:rPr lang="en-CA" sz="1800" dirty="0" err="1">
                <a:effectLst/>
                <a:latin typeface="AdvEPSTIM"/>
              </a:rPr>
              <a:t>Vappl</a:t>
            </a:r>
            <a:r>
              <a:rPr lang="en-CA" sz="1800" dirty="0">
                <a:effectLst/>
                <a:latin typeface="AdvEPSTIM"/>
              </a:rPr>
              <a:t> is the applied voltage (which has a different meaning depending on the current component), and the function Vaux and the parameters </a:t>
            </a:r>
            <a:r>
              <a:rPr lang="en-CA" sz="1800" dirty="0">
                <a:effectLst/>
                <a:latin typeface="AdvPSMP10"/>
              </a:rPr>
              <a:t>a</a:t>
            </a:r>
            <a:r>
              <a:rPr lang="en-CA" sz="1800" dirty="0">
                <a:effectLst/>
                <a:latin typeface="AdvEPSTIM"/>
              </a:rPr>
              <a:t>, </a:t>
            </a:r>
            <a:r>
              <a:rPr lang="en-CA" sz="1800" dirty="0">
                <a:effectLst/>
                <a:latin typeface="AdvPSMP10"/>
              </a:rPr>
              <a:t>b</a:t>
            </a:r>
            <a:r>
              <a:rPr lang="en-CA" sz="1800" dirty="0">
                <a:effectLst/>
                <a:latin typeface="AdvEPSTIM"/>
              </a:rPr>
              <a:t>, </a:t>
            </a:r>
            <a:r>
              <a:rPr lang="en-CA" sz="1800" dirty="0">
                <a:effectLst/>
                <a:latin typeface="AdvPSMP10"/>
              </a:rPr>
              <a:t>c </a:t>
            </a:r>
            <a:r>
              <a:rPr lang="en-CA" sz="1800" dirty="0">
                <a:effectLst/>
                <a:latin typeface="AdvEPSTIM"/>
              </a:rPr>
              <a:t>and p depend on the tunnel- </a:t>
            </a:r>
            <a:r>
              <a:rPr lang="en-CA" sz="1800" dirty="0" err="1">
                <a:effectLst/>
                <a:latin typeface="AdvEPSTIM"/>
              </a:rPr>
              <a:t>ing</a:t>
            </a:r>
            <a:r>
              <a:rPr lang="en-CA" sz="1800" dirty="0">
                <a:effectLst/>
                <a:latin typeface="AdvEPSTIM"/>
              </a:rPr>
              <a:t> mechanism (ECB, EVB or HVB), the region of opera- </a:t>
            </a:r>
            <a:r>
              <a:rPr lang="en-CA" sz="1800" dirty="0" err="1">
                <a:effectLst/>
                <a:latin typeface="AdvEPSTIM"/>
              </a:rPr>
              <a:t>tion</a:t>
            </a:r>
            <a:r>
              <a:rPr lang="en-CA" sz="1800" dirty="0">
                <a:effectLst/>
                <a:latin typeface="AdvEPSTIM"/>
              </a:rPr>
              <a:t> (inversion, accumulation or depletion) and the current component (</a:t>
            </a:r>
            <a:r>
              <a:rPr lang="en-CA" sz="1800" dirty="0" err="1">
                <a:effectLst/>
                <a:latin typeface="AdvEPSTIM"/>
              </a:rPr>
              <a:t>Igb</a:t>
            </a:r>
            <a:r>
              <a:rPr lang="en-CA" sz="1800" dirty="0">
                <a:effectLst/>
                <a:latin typeface="AdvEPSTIM"/>
              </a:rPr>
              <a:t>, </a:t>
            </a:r>
            <a:r>
              <a:rPr lang="en-CA" sz="1800" dirty="0" err="1">
                <a:effectLst/>
                <a:latin typeface="AdvEPSTIM"/>
              </a:rPr>
              <a:t>Igc</a:t>
            </a:r>
            <a:r>
              <a:rPr lang="en-CA" sz="1800" dirty="0">
                <a:effectLst/>
                <a:latin typeface="AdvEPSTIM"/>
              </a:rPr>
              <a:t>, </a:t>
            </a:r>
            <a:r>
              <a:rPr lang="en-CA" sz="1800" dirty="0" err="1">
                <a:effectLst/>
                <a:latin typeface="AdvEPSTIM"/>
              </a:rPr>
              <a:t>Igs</a:t>
            </a:r>
            <a:r>
              <a:rPr lang="en-CA" sz="1800" dirty="0">
                <a:effectLst/>
                <a:latin typeface="AdvEPSTIM"/>
              </a:rPr>
              <a:t> or </a:t>
            </a:r>
            <a:r>
              <a:rPr lang="en-CA" sz="1800" dirty="0" err="1">
                <a:effectLst/>
                <a:latin typeface="AdvEPSTIM"/>
              </a:rPr>
              <a:t>Igd</a:t>
            </a:r>
            <a:r>
              <a:rPr lang="en-CA" sz="1800" dirty="0">
                <a:effectLst/>
                <a:latin typeface="AdvEPSTIM"/>
              </a:rPr>
              <a:t>). </a:t>
            </a:r>
            <a:r>
              <a:rPr lang="en-CA" sz="1800" dirty="0">
                <a:solidFill>
                  <a:srgbClr val="000066"/>
                </a:solidFill>
                <a:effectLst/>
                <a:latin typeface="AdvEPSTIM"/>
              </a:rPr>
              <a:t>Table 2 </a:t>
            </a:r>
            <a:r>
              <a:rPr lang="en-CA" sz="1800" dirty="0">
                <a:effectLst/>
                <a:latin typeface="AdvEPSTIM"/>
              </a:rPr>
              <a:t>shows the </a:t>
            </a:r>
            <a:r>
              <a:rPr lang="en-CA" sz="1800" dirty="0" err="1">
                <a:effectLst/>
                <a:latin typeface="AdvEPSTIM"/>
              </a:rPr>
              <a:t>parame</a:t>
            </a:r>
            <a:r>
              <a:rPr lang="en-CA" sz="1800" dirty="0">
                <a:effectLst/>
                <a:latin typeface="AdvEPSTIM"/>
              </a:rPr>
              <a:t>- </a:t>
            </a:r>
            <a:r>
              <a:rPr lang="en-CA" sz="1800" dirty="0" err="1">
                <a:effectLst/>
                <a:latin typeface="AdvEPSTIM"/>
              </a:rPr>
              <a:t>ter</a:t>
            </a:r>
            <a:r>
              <a:rPr lang="en-CA" sz="1800" dirty="0">
                <a:effectLst/>
                <a:latin typeface="AdvEPSTIM"/>
              </a:rPr>
              <a:t> values, as well as the definition of the auxiliary function Vaux and the applied voltage </a:t>
            </a:r>
            <a:r>
              <a:rPr lang="en-CA" sz="1800" dirty="0" err="1">
                <a:effectLst/>
                <a:latin typeface="AdvEPSTIM"/>
              </a:rPr>
              <a:t>Vappl</a:t>
            </a:r>
            <a:r>
              <a:rPr lang="en-CA" sz="1800" dirty="0">
                <a:effectLst/>
                <a:latin typeface="AdvEPSTIM"/>
              </a:rPr>
              <a:t>, for each operating re- </a:t>
            </a:r>
            <a:r>
              <a:rPr lang="en-CA" sz="1800" dirty="0" err="1">
                <a:effectLst/>
                <a:latin typeface="AdvEPSTIM"/>
              </a:rPr>
              <a:t>gion</a:t>
            </a:r>
            <a:r>
              <a:rPr lang="en-CA" sz="1800" dirty="0">
                <a:effectLst/>
                <a:latin typeface="AdvEPSTIM"/>
              </a:rPr>
              <a:t> and current component.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44</a:t>
            </a:fld>
            <a:endParaRPr lang="en-IN"/>
          </a:p>
        </p:txBody>
      </p:sp>
    </p:spTree>
    <p:extLst>
      <p:ext uri="{BB962C8B-B14F-4D97-AF65-F5344CB8AC3E}">
        <p14:creationId xmlns:p14="http://schemas.microsoft.com/office/powerpoint/2010/main" val="199148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h is Planck’s constant, </a:t>
            </a:r>
            <a:r>
              <a:rPr lang="en-CA" sz="1800" dirty="0">
                <a:effectLst/>
                <a:latin typeface="AdvSPSMI"/>
              </a:rPr>
              <a:t>mx </a:t>
            </a:r>
            <a:r>
              <a:rPr lang="en-CA" sz="1800" dirty="0">
                <a:effectLst/>
                <a:latin typeface="AdvEPSTIM"/>
              </a:rPr>
              <a:t>is the electron effective mass in the direction perpendicular to the barrier, Ex is the electron kinetic energy in the direction perpendicular to the barrier, k is the Boltzmann constant, T is the temper- </a:t>
            </a:r>
            <a:r>
              <a:rPr lang="en-CA" sz="1800" dirty="0" err="1">
                <a:effectLst/>
                <a:latin typeface="AdvEPSTIM"/>
              </a:rPr>
              <a:t>ature</a:t>
            </a:r>
            <a:r>
              <a:rPr lang="en-CA" sz="1800" dirty="0">
                <a:effectLst/>
                <a:latin typeface="AdvEPSTIM"/>
              </a:rPr>
              <a:t>, and S(Ex) is the ‘‘supply’’ function, which is derived from the integration of the Fermi–Dirac distribution </a:t>
            </a:r>
            <a:r>
              <a:rPr lang="en-CA" sz="1800" dirty="0" err="1">
                <a:effectLst/>
                <a:latin typeface="AdvEPSTIM"/>
              </a:rPr>
              <a:t>func</a:t>
            </a:r>
            <a:r>
              <a:rPr lang="en-CA" sz="1800" dirty="0">
                <a:effectLst/>
                <a:latin typeface="AdvEPSTIM"/>
              </a:rPr>
              <a:t>- </a:t>
            </a:r>
            <a:r>
              <a:rPr lang="en-CA" sz="1800" dirty="0" err="1">
                <a:effectLst/>
                <a:latin typeface="AdvEPSTIM"/>
              </a:rPr>
              <a:t>tion</a:t>
            </a:r>
            <a:r>
              <a:rPr lang="en-CA" sz="1800" dirty="0">
                <a:effectLst/>
                <a:latin typeface="AdvEPSTIM"/>
              </a:rPr>
              <a:t>, and is given by </a:t>
            </a:r>
            <a:r>
              <a:rPr lang="en-CA" sz="1800" dirty="0">
                <a:solidFill>
                  <a:srgbClr val="000066"/>
                </a:solidFill>
                <a:effectLst/>
                <a:latin typeface="AdvEPSTIM"/>
              </a:rPr>
              <a:t>[3]</a:t>
            </a:r>
            <a:r>
              <a:rPr lang="en-CA" sz="1800" dirty="0">
                <a:effectLst/>
                <a:latin typeface="AdvEPSTIM"/>
              </a:rPr>
              <a:t>: </a:t>
            </a:r>
            <a:endParaRPr lang="en-CA" dirty="0"/>
          </a:p>
          <a:p>
            <a:br>
              <a:rPr lang="en-CA" dirty="0"/>
            </a:br>
            <a:r>
              <a:rPr lang="en-CA" sz="1800" dirty="0">
                <a:effectLst/>
                <a:latin typeface="AdvEPSTIM"/>
              </a:rPr>
              <a:t>where </a:t>
            </a:r>
            <a:r>
              <a:rPr lang="en-CA" sz="1800" dirty="0" err="1">
                <a:effectLst/>
                <a:latin typeface="AdvEPSTIM"/>
              </a:rPr>
              <a:t>Efs</a:t>
            </a:r>
            <a:r>
              <a:rPr lang="en-CA" sz="1800" dirty="0">
                <a:effectLst/>
                <a:latin typeface="AdvEPSTIM"/>
              </a:rPr>
              <a:t> and </a:t>
            </a:r>
            <a:r>
              <a:rPr lang="en-CA" sz="1800" dirty="0" err="1">
                <a:effectLst/>
                <a:latin typeface="AdvEPSTIM"/>
              </a:rPr>
              <a:t>Efg</a:t>
            </a:r>
            <a:r>
              <a:rPr lang="en-CA" sz="1800" dirty="0">
                <a:effectLst/>
                <a:latin typeface="AdvEPSTIM"/>
              </a:rPr>
              <a:t> are the electron Fermi levels in the semi- </a:t>
            </a:r>
            <a:endParaRPr lang="en-CA" dirty="0"/>
          </a:p>
          <a:p>
            <a:r>
              <a:rPr lang="en-CA" sz="1800" dirty="0">
                <a:effectLst/>
                <a:latin typeface="AdvEPSTIM"/>
              </a:rPr>
              <a:t>conductor and the gate, respectively. Note that the applied voltage is implicitly present in this equation through the difference between the Fermi levels. </a:t>
            </a:r>
            <a:br>
              <a:rPr lang="en-CA" sz="1800" dirty="0">
                <a:effectLst/>
                <a:latin typeface="AdvEPSTIM"/>
              </a:rPr>
            </a:br>
            <a:br>
              <a:rPr lang="en-CA" sz="1800" dirty="0">
                <a:effectLst/>
                <a:latin typeface="AdvEPSTIM"/>
              </a:rPr>
            </a:br>
            <a:r>
              <a:rPr lang="en-CA" b="0" i="0" dirty="0">
                <a:solidFill>
                  <a:srgbClr val="ECECF1"/>
                </a:solidFill>
                <a:effectLst/>
                <a:latin typeface="Söhne"/>
              </a:rPr>
              <a:t>Finding the probability of tunneling through the barrier and solving the integral then becomes the only task left to determine the tunneling current. </a:t>
            </a:r>
            <a:r>
              <a:rPr lang="en-CA" b="0" i="0" dirty="0" err="1">
                <a:solidFill>
                  <a:srgbClr val="ECECF1"/>
                </a:solidFill>
                <a:effectLst/>
                <a:latin typeface="Söhne"/>
              </a:rPr>
              <a:t>Schroedinger's</a:t>
            </a:r>
            <a:r>
              <a:rPr lang="en-CA" b="0" i="0" dirty="0">
                <a:solidFill>
                  <a:srgbClr val="ECECF1"/>
                </a:solidFill>
                <a:effectLst/>
                <a:latin typeface="Söhne"/>
              </a:rPr>
              <a:t> equation for the electron wave function must be solved to get the tunneling probability. assuming the electron is free and including the effect of the periodic lattice potential through the use of the effective mass. f the potential is not constant, but it changes ‘‘slowly’’ with position, This is known as the Wentzel–</a:t>
            </a:r>
            <a:r>
              <a:rPr lang="en-CA" b="0" i="0" dirty="0" err="1">
                <a:solidFill>
                  <a:srgbClr val="ECECF1"/>
                </a:solidFill>
                <a:effectLst/>
                <a:latin typeface="Söhne"/>
              </a:rPr>
              <a:t>Kramers</a:t>
            </a:r>
            <a:r>
              <a:rPr lang="en-CA" b="0" i="0" dirty="0">
                <a:solidFill>
                  <a:srgbClr val="ECECF1"/>
                </a:solidFill>
                <a:effectLst/>
                <a:latin typeface="Söhne"/>
              </a:rPr>
              <a:t>–Brillouin (WKB) approximation. The condition of a ‘‘slow’’ change of the potential means that the changes in the potential and its derivative on each electron wavelength, should be small compared to the energy of the particle. Another possible approximation is to neglect the effect of the finite availability of carriers for tunneling, given in (3) by the presence of the Fermi–Dirac functions, by assuming a degenerate inversion or accumulation layer in the semiconductor surface This can be used to model the tunneling current for moderate applied bias, where there is strong inversion or accumulation, but the field is not high enough to cause Fowler–</a:t>
            </a:r>
            <a:r>
              <a:rPr lang="en-CA" b="0" i="0" dirty="0" err="1">
                <a:solidFill>
                  <a:srgbClr val="ECECF1"/>
                </a:solidFill>
                <a:effectLst/>
                <a:latin typeface="Söhne"/>
              </a:rPr>
              <a:t>Nordheim</a:t>
            </a:r>
            <a:r>
              <a:rPr lang="en-CA" b="0" i="0" dirty="0">
                <a:solidFill>
                  <a:srgbClr val="ECECF1"/>
                </a:solidFill>
                <a:effectLst/>
                <a:latin typeface="Söhne"/>
              </a:rPr>
              <a:t> tunneling. However, for low voltages, where there is a limited availability of carriers for tunnel- </a:t>
            </a:r>
            <a:r>
              <a:rPr lang="en-CA" b="0" i="0" dirty="0" err="1">
                <a:solidFill>
                  <a:srgbClr val="ECECF1"/>
                </a:solidFill>
                <a:effectLst/>
                <a:latin typeface="Söhne"/>
              </a:rPr>
              <a:t>ing</a:t>
            </a:r>
            <a:r>
              <a:rPr lang="en-CA" b="0" i="0" dirty="0">
                <a:solidFill>
                  <a:srgbClr val="ECECF1"/>
                </a:solidFill>
                <a:effectLst/>
                <a:latin typeface="Söhne"/>
              </a:rPr>
              <a:t>, this expression can overestimate the tunneling current by several orders of magnitude as shown in Fig. 8; besides, in (13) the current does not go to zero for zero field, which is to be expected from basic physics. An alternative </a:t>
            </a:r>
            <a:r>
              <a:rPr lang="en-CA" b="0" i="0" dirty="0" err="1">
                <a:solidFill>
                  <a:srgbClr val="ECECF1"/>
                </a:solidFill>
                <a:effectLst/>
                <a:latin typeface="Söhne"/>
              </a:rPr>
              <a:t>expres</a:t>
            </a:r>
            <a:r>
              <a:rPr lang="en-CA" b="0" i="0" dirty="0">
                <a:solidFill>
                  <a:srgbClr val="ECECF1"/>
                </a:solidFill>
                <a:effectLst/>
                <a:latin typeface="Söhne"/>
              </a:rPr>
              <a:t>- </a:t>
            </a:r>
            <a:r>
              <a:rPr lang="en-CA" b="0" i="0" dirty="0" err="1">
                <a:solidFill>
                  <a:srgbClr val="ECECF1"/>
                </a:solidFill>
                <a:effectLst/>
                <a:latin typeface="Söhne"/>
              </a:rPr>
              <a:t>sion</a:t>
            </a:r>
            <a:r>
              <a:rPr lang="en-CA" b="0" i="0" dirty="0">
                <a:solidFill>
                  <a:srgbClr val="ECECF1"/>
                </a:solidFill>
                <a:effectLst/>
                <a:latin typeface="Söhne"/>
              </a:rPr>
              <a:t> that overcomes this problem is [30]</a:t>
            </a: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7</a:t>
            </a:fld>
            <a:endParaRPr lang="en-IN"/>
          </a:p>
        </p:txBody>
      </p:sp>
    </p:spTree>
    <p:extLst>
      <p:ext uri="{BB962C8B-B14F-4D97-AF65-F5344CB8AC3E}">
        <p14:creationId xmlns:p14="http://schemas.microsoft.com/office/powerpoint/2010/main" val="431995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where Vox, </a:t>
            </a:r>
            <a:r>
              <a:rPr lang="en-CA" sz="1800" dirty="0" err="1">
                <a:effectLst/>
                <a:latin typeface="AdvPSMP10"/>
              </a:rPr>
              <a:t>v</a:t>
            </a:r>
            <a:r>
              <a:rPr lang="en-CA" sz="1800" dirty="0" err="1">
                <a:effectLst/>
                <a:latin typeface="AdvEPSTIM"/>
              </a:rPr>
              <a:t>B</a:t>
            </a:r>
            <a:r>
              <a:rPr lang="en-CA" sz="1800" dirty="0">
                <a:effectLst/>
                <a:latin typeface="AdvEPSTIM"/>
              </a:rPr>
              <a:t>, and B depend on the tunneling mechanism and region of operation. The expression for Vox &gt; </a:t>
            </a:r>
            <a:r>
              <a:rPr lang="en-CA" sz="1800" dirty="0" err="1">
                <a:effectLst/>
                <a:latin typeface="AdvPSMP10"/>
              </a:rPr>
              <a:t>v</a:t>
            </a:r>
            <a:r>
              <a:rPr lang="en-CA" sz="1800" dirty="0" err="1">
                <a:effectLst/>
                <a:latin typeface="AdvEPSTIM"/>
              </a:rPr>
              <a:t>B</a:t>
            </a:r>
            <a:r>
              <a:rPr lang="en-CA" sz="1800" dirty="0">
                <a:effectLst/>
                <a:latin typeface="AdvEPSTIM"/>
              </a:rPr>
              <a:t> </a:t>
            </a:r>
            <a:r>
              <a:rPr lang="en-CA" sz="1800" dirty="0" err="1">
                <a:effectLst/>
                <a:latin typeface="AdvEPSTIM"/>
              </a:rPr>
              <a:t>corre</a:t>
            </a:r>
            <a:r>
              <a:rPr lang="en-CA" sz="1800" dirty="0">
                <a:effectLst/>
                <a:latin typeface="AdvEPSTIM"/>
              </a:rPr>
              <a:t>- </a:t>
            </a:r>
            <a:r>
              <a:rPr lang="en-CA" sz="1800" dirty="0" err="1">
                <a:effectLst/>
                <a:latin typeface="AdvEPSTIM"/>
              </a:rPr>
              <a:t>sponds</a:t>
            </a:r>
            <a:r>
              <a:rPr lang="en-CA" sz="1800" dirty="0">
                <a:effectLst/>
                <a:latin typeface="AdvEPSTIM"/>
              </a:rPr>
              <a:t> to Fowler–</a:t>
            </a:r>
            <a:r>
              <a:rPr lang="en-CA" sz="1800" dirty="0" err="1">
                <a:effectLst/>
                <a:latin typeface="AdvEPSTIM"/>
              </a:rPr>
              <a:t>Nordheim</a:t>
            </a:r>
            <a:r>
              <a:rPr lang="en-CA" sz="1800" dirty="0">
                <a:effectLst/>
                <a:latin typeface="AdvEPSTIM"/>
              </a:rPr>
              <a:t> tunneling </a:t>
            </a:r>
            <a:r>
              <a:rPr lang="en-CA" sz="1800" dirty="0">
                <a:solidFill>
                  <a:srgbClr val="000066"/>
                </a:solidFill>
                <a:effectLst/>
                <a:latin typeface="AdvEPSTIM"/>
              </a:rPr>
              <a:t>(1)</a:t>
            </a:r>
            <a:r>
              <a:rPr lang="en-CA" sz="1800" dirty="0">
                <a:effectLst/>
                <a:latin typeface="AdvEPSTIM"/>
              </a:rPr>
              <a:t>, and the </a:t>
            </a:r>
            <a:r>
              <a:rPr lang="en-CA" sz="1800" dirty="0" err="1">
                <a:effectLst/>
                <a:latin typeface="AdvEPSTIM"/>
              </a:rPr>
              <a:t>expres</a:t>
            </a:r>
            <a:r>
              <a:rPr lang="en-CA" sz="1800" dirty="0">
                <a:effectLst/>
                <a:latin typeface="AdvEPSTIM"/>
              </a:rPr>
              <a:t>- </a:t>
            </a:r>
            <a:r>
              <a:rPr lang="en-CA" sz="1800" dirty="0" err="1">
                <a:effectLst/>
                <a:latin typeface="AdvEPSTIM"/>
              </a:rPr>
              <a:t>sion</a:t>
            </a:r>
            <a:r>
              <a:rPr lang="en-CA" sz="1800" dirty="0">
                <a:effectLst/>
                <a:latin typeface="AdvEPSTIM"/>
              </a:rPr>
              <a:t> for Vox &lt; </a:t>
            </a:r>
            <a:r>
              <a:rPr lang="en-CA" sz="1800" dirty="0" err="1">
                <a:effectLst/>
                <a:latin typeface="AdvPSMP10"/>
              </a:rPr>
              <a:t>v</a:t>
            </a:r>
            <a:r>
              <a:rPr lang="en-CA" sz="1800" dirty="0" err="1">
                <a:effectLst/>
                <a:latin typeface="AdvEPSTIM"/>
              </a:rPr>
              <a:t>B</a:t>
            </a:r>
            <a:r>
              <a:rPr lang="en-CA" sz="1800" dirty="0">
                <a:effectLst/>
                <a:latin typeface="AdvEPSTIM"/>
              </a:rPr>
              <a:t> is essentially the WKB direct tunneling probability with a triangular barrier for tunneling from a single energy level. </a:t>
            </a: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45</a:t>
            </a:fld>
            <a:endParaRPr lang="en-IN"/>
          </a:p>
        </p:txBody>
      </p:sp>
    </p:spTree>
    <p:extLst>
      <p:ext uri="{BB962C8B-B14F-4D97-AF65-F5344CB8AC3E}">
        <p14:creationId xmlns:p14="http://schemas.microsoft.com/office/powerpoint/2010/main" val="3812764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The tunneling probability is derived using the WKB approximation </a:t>
            </a:r>
            <a:r>
              <a:rPr lang="en-CA" sz="1800" dirty="0">
                <a:solidFill>
                  <a:srgbClr val="000066"/>
                </a:solidFill>
                <a:effectLst/>
                <a:latin typeface="AdvEPSTIM"/>
              </a:rPr>
              <a:t>(9)</a:t>
            </a:r>
            <a:r>
              <a:rPr lang="en-CA" sz="1800" dirty="0">
                <a:effectLst/>
                <a:latin typeface="AdvEPSTIM"/>
              </a:rPr>
              <a:t>, assuming a parabolic dispersion </a:t>
            </a:r>
            <a:r>
              <a:rPr lang="en-CA" sz="1800" dirty="0" err="1">
                <a:effectLst/>
                <a:latin typeface="AdvEPSTIM"/>
              </a:rPr>
              <a:t>rela</a:t>
            </a:r>
            <a:r>
              <a:rPr lang="en-CA" sz="1800" dirty="0">
                <a:effectLst/>
                <a:latin typeface="AdvEPSTIM"/>
              </a:rPr>
              <a:t>- </a:t>
            </a:r>
            <a:r>
              <a:rPr lang="en-CA" sz="1800" dirty="0" err="1">
                <a:effectLst/>
                <a:latin typeface="AdvEPSTIM"/>
              </a:rPr>
              <a:t>tion</a:t>
            </a:r>
            <a:r>
              <a:rPr lang="en-CA" sz="1800" dirty="0">
                <a:effectLst/>
                <a:latin typeface="AdvEPSTIM"/>
              </a:rPr>
              <a:t> in the oxide as in </a:t>
            </a:r>
            <a:r>
              <a:rPr lang="en-CA" sz="1800" dirty="0">
                <a:solidFill>
                  <a:srgbClr val="000066"/>
                </a:solidFill>
                <a:effectLst/>
                <a:latin typeface="AdvEPSTIM"/>
              </a:rPr>
              <a:t>(10) </a:t>
            </a:r>
            <a:r>
              <a:rPr lang="en-CA" sz="1800" dirty="0">
                <a:effectLst/>
                <a:latin typeface="AdvEPSTIM"/>
              </a:rPr>
              <a:t>and a triangular potential bar- </a:t>
            </a:r>
            <a:r>
              <a:rPr lang="en-CA" sz="1800" dirty="0" err="1">
                <a:effectLst/>
                <a:latin typeface="AdvEPSTIM"/>
              </a:rPr>
              <a:t>rier</a:t>
            </a:r>
            <a:r>
              <a:rPr lang="en-CA" sz="1800" dirty="0">
                <a:effectLst/>
                <a:latin typeface="AdvEPSTIM"/>
              </a:rPr>
              <a:t>, which results in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46</a:t>
            </a:fld>
            <a:endParaRPr lang="en-IN"/>
          </a:p>
        </p:txBody>
      </p:sp>
    </p:spTree>
    <p:extLst>
      <p:ext uri="{BB962C8B-B14F-4D97-AF65-F5344CB8AC3E}">
        <p14:creationId xmlns:p14="http://schemas.microsoft.com/office/powerpoint/2010/main" val="3027508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EPSTIM"/>
              </a:rPr>
              <a:t>The tunneling probability is derived using the WKB approximation </a:t>
            </a:r>
            <a:r>
              <a:rPr lang="en-CA" sz="1800" dirty="0">
                <a:solidFill>
                  <a:srgbClr val="000066"/>
                </a:solidFill>
                <a:effectLst/>
                <a:latin typeface="AdvEPSTIM"/>
              </a:rPr>
              <a:t>(9)</a:t>
            </a:r>
            <a:r>
              <a:rPr lang="en-CA" sz="1800" dirty="0">
                <a:effectLst/>
                <a:latin typeface="AdvEPSTIM"/>
              </a:rPr>
              <a:t>, assuming a parabolic dispersion </a:t>
            </a:r>
            <a:r>
              <a:rPr lang="en-CA" sz="1800" dirty="0" err="1">
                <a:effectLst/>
                <a:latin typeface="AdvEPSTIM"/>
              </a:rPr>
              <a:t>rela</a:t>
            </a:r>
            <a:r>
              <a:rPr lang="en-CA" sz="1800" dirty="0">
                <a:effectLst/>
                <a:latin typeface="AdvEPSTIM"/>
              </a:rPr>
              <a:t>- </a:t>
            </a:r>
            <a:r>
              <a:rPr lang="en-CA" sz="1800" dirty="0" err="1">
                <a:effectLst/>
                <a:latin typeface="AdvEPSTIM"/>
              </a:rPr>
              <a:t>tion</a:t>
            </a:r>
            <a:r>
              <a:rPr lang="en-CA" sz="1800" dirty="0">
                <a:effectLst/>
                <a:latin typeface="AdvEPSTIM"/>
              </a:rPr>
              <a:t> in the oxide as in </a:t>
            </a:r>
            <a:r>
              <a:rPr lang="en-CA" sz="1800" dirty="0">
                <a:solidFill>
                  <a:srgbClr val="000066"/>
                </a:solidFill>
                <a:effectLst/>
                <a:latin typeface="AdvEPSTIM"/>
              </a:rPr>
              <a:t>(10) </a:t>
            </a:r>
            <a:r>
              <a:rPr lang="en-CA" sz="1800" dirty="0">
                <a:effectLst/>
                <a:latin typeface="AdvEPSTIM"/>
              </a:rPr>
              <a:t>and a triangular potential bar- </a:t>
            </a:r>
            <a:r>
              <a:rPr lang="en-CA" sz="1800" dirty="0" err="1">
                <a:effectLst/>
                <a:latin typeface="AdvEPSTIM"/>
              </a:rPr>
              <a:t>rier</a:t>
            </a:r>
            <a:r>
              <a:rPr lang="en-CA" sz="1800" dirty="0">
                <a:effectLst/>
                <a:latin typeface="AdvEPSTIM"/>
              </a:rPr>
              <a:t>, which results in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47</a:t>
            </a:fld>
            <a:endParaRPr lang="en-IN"/>
          </a:p>
        </p:txBody>
      </p:sp>
    </p:spTree>
    <p:extLst>
      <p:ext uri="{BB962C8B-B14F-4D97-AF65-F5344CB8AC3E}">
        <p14:creationId xmlns:p14="http://schemas.microsoft.com/office/powerpoint/2010/main" val="3958660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48</a:t>
            </a:fld>
            <a:endParaRPr lang="en-IN"/>
          </a:p>
        </p:txBody>
      </p:sp>
    </p:spTree>
    <p:extLst>
      <p:ext uri="{BB962C8B-B14F-4D97-AF65-F5344CB8AC3E}">
        <p14:creationId xmlns:p14="http://schemas.microsoft.com/office/powerpoint/2010/main" val="4053130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49</a:t>
            </a:fld>
            <a:endParaRPr lang="en-IN"/>
          </a:p>
        </p:txBody>
      </p:sp>
    </p:spTree>
    <p:extLst>
      <p:ext uri="{BB962C8B-B14F-4D97-AF65-F5344CB8AC3E}">
        <p14:creationId xmlns:p14="http://schemas.microsoft.com/office/powerpoint/2010/main" val="165713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50</a:t>
            </a:fld>
            <a:endParaRPr lang="en-IN"/>
          </a:p>
        </p:txBody>
      </p:sp>
    </p:spTree>
    <p:extLst>
      <p:ext uri="{BB962C8B-B14F-4D97-AF65-F5344CB8AC3E}">
        <p14:creationId xmlns:p14="http://schemas.microsoft.com/office/powerpoint/2010/main" val="3818347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51</a:t>
            </a:fld>
            <a:endParaRPr lang="en-IN"/>
          </a:p>
        </p:txBody>
      </p:sp>
    </p:spTree>
    <p:extLst>
      <p:ext uri="{BB962C8B-B14F-4D97-AF65-F5344CB8AC3E}">
        <p14:creationId xmlns:p14="http://schemas.microsoft.com/office/powerpoint/2010/main" val="1450613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52</a:t>
            </a:fld>
            <a:endParaRPr lang="en-IN"/>
          </a:p>
        </p:txBody>
      </p:sp>
    </p:spTree>
    <p:extLst>
      <p:ext uri="{BB962C8B-B14F-4D97-AF65-F5344CB8AC3E}">
        <p14:creationId xmlns:p14="http://schemas.microsoft.com/office/powerpoint/2010/main" val="3077062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002965F2-8D61-4881-9DFE-000DB37DC0AE}" type="slidenum">
              <a:rPr lang="en-IN" smtClean="0"/>
              <a:t>53</a:t>
            </a:fld>
            <a:endParaRPr lang="en-IN"/>
          </a:p>
        </p:txBody>
      </p:sp>
    </p:spTree>
    <p:extLst>
      <p:ext uri="{BB962C8B-B14F-4D97-AF65-F5344CB8AC3E}">
        <p14:creationId xmlns:p14="http://schemas.microsoft.com/office/powerpoint/2010/main" val="97558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10</a:t>
            </a:fld>
            <a:endParaRPr lang="en-IN"/>
          </a:p>
        </p:txBody>
      </p:sp>
    </p:spTree>
    <p:extLst>
      <p:ext uri="{BB962C8B-B14F-4D97-AF65-F5344CB8AC3E}">
        <p14:creationId xmlns:p14="http://schemas.microsoft.com/office/powerpoint/2010/main" val="110240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AdvEPSTIM"/>
              </a:rPr>
              <a:t>where q is the electron charge, </a:t>
            </a:r>
            <a:r>
              <a:rPr lang="en-CA" sz="1800" dirty="0">
                <a:effectLst/>
                <a:latin typeface="AdvSPSMI"/>
              </a:rPr>
              <a:t>h </a:t>
            </a:r>
            <a:r>
              <a:rPr lang="en-CA" sz="1800" dirty="0">
                <a:effectLst/>
                <a:latin typeface="AdvEPSTIM"/>
              </a:rPr>
              <a:t>is Planck’s reduced con- </a:t>
            </a:r>
            <a:r>
              <a:rPr lang="en-CA" sz="1800" dirty="0" err="1">
                <a:effectLst/>
                <a:latin typeface="AdvEPSTIM"/>
              </a:rPr>
              <a:t>stant</a:t>
            </a:r>
            <a:r>
              <a:rPr lang="en-CA" sz="1800" dirty="0">
                <a:effectLst/>
                <a:latin typeface="AdvEPSTIM"/>
              </a:rPr>
              <a:t>, </a:t>
            </a:r>
            <a:r>
              <a:rPr lang="en-CA" sz="1800" dirty="0" err="1">
                <a:effectLst/>
                <a:latin typeface="AdvSPSMI"/>
              </a:rPr>
              <a:t>m</a:t>
            </a:r>
            <a:r>
              <a:rPr lang="en-CA" sz="1800" dirty="0" err="1">
                <a:effectLst/>
                <a:latin typeface="AdvEPSTIM"/>
              </a:rPr>
              <a:t>ox</a:t>
            </a:r>
            <a:r>
              <a:rPr lang="en-CA" sz="1800" dirty="0">
                <a:effectLst/>
                <a:latin typeface="AdvEPSTIM"/>
              </a:rPr>
              <a:t> is the electron effective mass in the insulator, </a:t>
            </a:r>
            <a:r>
              <a:rPr lang="en-CA" sz="1800" dirty="0">
                <a:effectLst/>
                <a:latin typeface="AdvPSMP10"/>
              </a:rPr>
              <a:t>/</a:t>
            </a:r>
            <a:r>
              <a:rPr lang="en-CA" sz="1800" dirty="0">
                <a:effectLst/>
                <a:latin typeface="AdvEPSTIM"/>
              </a:rPr>
              <a:t>b is the barrier height at the semiconductor–oxide inter- face and Fox is the electric field across the oxide. The assumptions for the derivation of </a:t>
            </a:r>
            <a:r>
              <a:rPr lang="en-CA" sz="1800" dirty="0">
                <a:solidFill>
                  <a:srgbClr val="000066"/>
                </a:solidFill>
                <a:effectLst/>
                <a:latin typeface="AdvEPSTIM"/>
              </a:rPr>
              <a:t>(1) </a:t>
            </a:r>
            <a:r>
              <a:rPr lang="en-CA" sz="1800" dirty="0">
                <a:effectLst/>
                <a:latin typeface="AdvEPSTIM"/>
              </a:rPr>
              <a:t>are </a:t>
            </a:r>
            <a:r>
              <a:rPr lang="en-CA" sz="1800" dirty="0">
                <a:solidFill>
                  <a:srgbClr val="000066"/>
                </a:solidFill>
                <a:effectLst/>
                <a:latin typeface="AdvEPSTIM"/>
              </a:rPr>
              <a:t>[8,9]</a:t>
            </a:r>
            <a:r>
              <a:rPr lang="en-CA" sz="1800" dirty="0">
                <a:effectLst/>
                <a:latin typeface="AdvEPSTIM"/>
              </a:rPr>
              <a:t>: </a:t>
            </a:r>
            <a:endParaRPr lang="en-CA" dirty="0"/>
          </a:p>
          <a:p>
            <a:pPr>
              <a:buFont typeface="Arial" panose="020B0604020202020204" pitchFamily="34" charset="0"/>
              <a:buChar char="•"/>
            </a:pPr>
            <a:r>
              <a:rPr lang="en-CA" sz="1800" dirty="0">
                <a:effectLst/>
                <a:latin typeface="AdvEPSTIM"/>
              </a:rPr>
              <a:t>The electrons on the emitting electrode can be described as a free Fermi gas. </a:t>
            </a:r>
            <a:endParaRPr lang="en-CA" sz="1800" dirty="0">
              <a:effectLst/>
              <a:latin typeface="AdvPSSym"/>
            </a:endParaRPr>
          </a:p>
          <a:p>
            <a:pPr>
              <a:buFont typeface="Arial" panose="020B0604020202020204" pitchFamily="34" charset="0"/>
              <a:buChar char="•"/>
            </a:pPr>
            <a:r>
              <a:rPr lang="en-CA" sz="1800" dirty="0">
                <a:effectLst/>
                <a:latin typeface="AdvEPSTIM"/>
              </a:rPr>
              <a:t>The dependence of carrier availability for tunneling with respect to temperature is not taken into account. </a:t>
            </a:r>
            <a:endParaRPr lang="en-CA" sz="1800" dirty="0">
              <a:effectLst/>
              <a:latin typeface="AdvPSSym"/>
            </a:endParaRPr>
          </a:p>
          <a:p>
            <a:pPr>
              <a:buFont typeface="Arial" panose="020B0604020202020204" pitchFamily="34" charset="0"/>
              <a:buChar char="•"/>
            </a:pPr>
            <a:r>
              <a:rPr lang="en-CA" sz="1800" dirty="0">
                <a:effectLst/>
                <a:latin typeface="AdvEPSTIM"/>
              </a:rPr>
              <a:t>The potential barrier has triangular shape and barrier lowering due to image forces is neglected. </a:t>
            </a:r>
            <a:endParaRPr lang="en-CA" sz="1800" dirty="0">
              <a:effectLst/>
              <a:latin typeface="AdvPSSym"/>
            </a:endParaRPr>
          </a:p>
          <a:p>
            <a:pPr>
              <a:buFont typeface="Arial" panose="020B0604020202020204" pitchFamily="34" charset="0"/>
              <a:buChar char="•"/>
            </a:pPr>
            <a:r>
              <a:rPr lang="en-CA" sz="1800" dirty="0">
                <a:effectLst/>
                <a:latin typeface="AdvEPSTIM"/>
              </a:rPr>
              <a:t>The effect of the insulator can be described by a single effective mass. </a:t>
            </a:r>
            <a:endParaRPr lang="en-CA" sz="1800" dirty="0">
              <a:effectLst/>
              <a:latin typeface="AdvPSSym"/>
            </a:endParaRPr>
          </a:p>
          <a:p>
            <a:pPr>
              <a:buFont typeface="Arial" panose="020B0604020202020204" pitchFamily="34" charset="0"/>
              <a:buChar char="•"/>
            </a:pPr>
            <a:r>
              <a:rPr lang="en-CA" sz="1800" dirty="0">
                <a:effectLst/>
                <a:latin typeface="AdvEPSTIM"/>
              </a:rPr>
              <a:t>The tunneling probability takes into account only the component of the electron momentum in the direction normal to the surface. </a:t>
            </a:r>
            <a:endParaRPr lang="en-CA" sz="1800" dirty="0">
              <a:effectLst/>
              <a:latin typeface="AdvPSSym"/>
            </a:endParaRPr>
          </a:p>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11</a:t>
            </a:fld>
            <a:endParaRPr lang="en-IN"/>
          </a:p>
        </p:txBody>
      </p:sp>
    </p:spTree>
    <p:extLst>
      <p:ext uri="{BB962C8B-B14F-4D97-AF65-F5344CB8AC3E}">
        <p14:creationId xmlns:p14="http://schemas.microsoft.com/office/powerpoint/2010/main" val="2288438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12</a:t>
            </a:fld>
            <a:endParaRPr lang="en-IN"/>
          </a:p>
        </p:txBody>
      </p:sp>
    </p:spTree>
    <p:extLst>
      <p:ext uri="{BB962C8B-B14F-4D97-AF65-F5344CB8AC3E}">
        <p14:creationId xmlns:p14="http://schemas.microsoft.com/office/powerpoint/2010/main" val="3830266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13</a:t>
            </a:fld>
            <a:endParaRPr lang="en-IN"/>
          </a:p>
        </p:txBody>
      </p:sp>
    </p:spTree>
    <p:extLst>
      <p:ext uri="{BB962C8B-B14F-4D97-AF65-F5344CB8AC3E}">
        <p14:creationId xmlns:p14="http://schemas.microsoft.com/office/powerpoint/2010/main" val="3393099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65F2-8D61-4881-9DFE-000DB37DC0AE}" type="slidenum">
              <a:rPr lang="en-IN" smtClean="0"/>
              <a:t>14</a:t>
            </a:fld>
            <a:endParaRPr lang="en-IN"/>
          </a:p>
        </p:txBody>
      </p:sp>
    </p:spTree>
    <p:extLst>
      <p:ext uri="{BB962C8B-B14F-4D97-AF65-F5344CB8AC3E}">
        <p14:creationId xmlns:p14="http://schemas.microsoft.com/office/powerpoint/2010/main" val="1582633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11/24/23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11/24/23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11/24/23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11/24/23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11/24/23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11/24/23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11/24/23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11/24/23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11/24/23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11/24/23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5618583"/>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Autofit/>
          </a:bodyPr>
          <a:lstStyle/>
          <a:p>
            <a:r>
              <a:rPr lang="en-US" sz="3800" dirty="0">
                <a:solidFill>
                  <a:schemeClr val="tx1"/>
                </a:solidFill>
              </a:rPr>
              <a:t>Tunneling Phenomena in Ultra-Thin Oxide MOS Structures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551426"/>
            <a:ext cx="3205640" cy="1174357"/>
          </a:xfrm>
        </p:spPr>
        <p:txBody>
          <a:bodyPr anchor="t">
            <a:normAutofit/>
          </a:bodyPr>
          <a:lstStyle/>
          <a:p>
            <a:pPr>
              <a:lnSpc>
                <a:spcPct val="100000"/>
              </a:lnSpc>
              <a:spcBef>
                <a:spcPts val="100"/>
              </a:spcBef>
            </a:pPr>
            <a:r>
              <a:rPr lang="en-US" sz="1800" dirty="0"/>
              <a:t>Neelanjan Goswami</a:t>
            </a:r>
          </a:p>
          <a:p>
            <a:pPr>
              <a:lnSpc>
                <a:spcPct val="100000"/>
              </a:lnSpc>
              <a:spcBef>
                <a:spcPts val="100"/>
              </a:spcBef>
            </a:pPr>
            <a:r>
              <a:rPr lang="en-US" sz="1800" dirty="0"/>
              <a:t>400414867</a:t>
            </a:r>
          </a:p>
          <a:p>
            <a:pPr>
              <a:lnSpc>
                <a:spcPct val="100000"/>
              </a:lnSpc>
              <a:spcBef>
                <a:spcPts val="100"/>
              </a:spcBef>
            </a:pPr>
            <a:endParaRPr lang="en-US" sz="100" dirty="0"/>
          </a:p>
          <a:p>
            <a:pPr>
              <a:lnSpc>
                <a:spcPct val="100000"/>
              </a:lnSpc>
              <a:spcBef>
                <a:spcPts val="100"/>
              </a:spcBef>
            </a:pPr>
            <a:r>
              <a:rPr lang="en-US" sz="1800" dirty="0"/>
              <a:t>McMaster UNIVERSITY</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descr="McMaster University - Wikipedia">
            <a:extLst>
              <a:ext uri="{FF2B5EF4-FFF2-40B4-BE49-F238E27FC236}">
                <a16:creationId xmlns:a16="http://schemas.microsoft.com/office/drawing/2014/main" id="{A3E4A2D5-3545-436D-B01D-8098BC615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1735919"/>
            <a:ext cx="5619750" cy="3109596"/>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2">
            <a:extLst>
              <a:ext uri="{FF2B5EF4-FFF2-40B4-BE49-F238E27FC236}">
                <a16:creationId xmlns:a16="http://schemas.microsoft.com/office/drawing/2014/main" id="{C4BF0D5D-EAAD-4CB8-8116-4BF6B8F4DAFC}"/>
              </a:ext>
            </a:extLst>
          </p:cNvPr>
          <p:cNvSpPr txBox="1">
            <a:spLocks/>
          </p:cNvSpPr>
          <p:nvPr/>
        </p:nvSpPr>
        <p:spPr>
          <a:xfrm>
            <a:off x="29402" y="5625843"/>
            <a:ext cx="7668062" cy="117435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100"/>
              </a:spcBef>
            </a:pPr>
            <a:r>
              <a:rPr lang="en-US" sz="1800" dirty="0">
                <a:solidFill>
                  <a:schemeClr val="accent1"/>
                </a:solidFill>
              </a:rPr>
              <a:t>Faculty Advisor:</a:t>
            </a:r>
          </a:p>
          <a:p>
            <a:pPr>
              <a:lnSpc>
                <a:spcPct val="100000"/>
              </a:lnSpc>
              <a:spcBef>
                <a:spcPts val="100"/>
              </a:spcBef>
            </a:pPr>
            <a:r>
              <a:rPr lang="en-US" sz="1800" dirty="0">
                <a:solidFill>
                  <a:schemeClr val="accent1"/>
                </a:solidFill>
              </a:rPr>
              <a:t>Dr. </a:t>
            </a:r>
            <a:r>
              <a:rPr lang="en-US" sz="1800" dirty="0" err="1">
                <a:solidFill>
                  <a:schemeClr val="accent1"/>
                </a:solidFill>
              </a:rPr>
              <a:t>Yaser</a:t>
            </a:r>
            <a:r>
              <a:rPr lang="en-US" sz="1800" dirty="0">
                <a:solidFill>
                  <a:schemeClr val="accent1"/>
                </a:solidFill>
              </a:rPr>
              <a:t> </a:t>
            </a:r>
            <a:r>
              <a:rPr lang="en-US" sz="1800" dirty="0" err="1">
                <a:solidFill>
                  <a:schemeClr val="accent1"/>
                </a:solidFill>
              </a:rPr>
              <a:t>Haddara</a:t>
            </a:r>
            <a:endParaRPr lang="en-US" sz="1800" dirty="0">
              <a:solidFill>
                <a:schemeClr val="accent1"/>
              </a:solidFill>
            </a:endParaRPr>
          </a:p>
          <a:p>
            <a:pPr>
              <a:lnSpc>
                <a:spcPct val="100000"/>
              </a:lnSpc>
              <a:spcBef>
                <a:spcPts val="100"/>
              </a:spcBef>
            </a:pPr>
            <a:r>
              <a:rPr lang="en-US" sz="1800" dirty="0">
                <a:solidFill>
                  <a:schemeClr val="accent1"/>
                </a:solidFill>
              </a:rPr>
              <a:t>Department of Electrical and Computer Engineering</a:t>
            </a:r>
          </a:p>
          <a:p>
            <a:pPr>
              <a:lnSpc>
                <a:spcPct val="100000"/>
              </a:lnSpc>
              <a:spcBef>
                <a:spcPts val="100"/>
              </a:spcBef>
            </a:pPr>
            <a:r>
              <a:rPr lang="en-US" sz="1800" dirty="0">
                <a:solidFill>
                  <a:schemeClr val="accent1"/>
                </a:solidFill>
              </a:rPr>
              <a:t>McMaster University</a:t>
            </a:r>
          </a:p>
        </p:txBody>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556735"/>
            <a:ext cx="10058401" cy="754413"/>
          </a:xfrm>
          <a:prstGeom prst="rect">
            <a:avLst/>
          </a:prstGeom>
        </p:spPr>
        <p:txBody>
          <a:bodyPr>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t>Figure 3. (a) Tunneling through a triangular barrier into the insulator conduction band (Fowler–</a:t>
            </a:r>
            <a:r>
              <a:rPr lang="en-US" sz="2400" dirty="0" err="1"/>
              <a:t>Nordheim</a:t>
            </a:r>
            <a:r>
              <a:rPr lang="en-US" sz="2400" dirty="0"/>
              <a:t> tunneling). (b) Tunneling through a trapezoidal barrier (direct tunneling). [1] </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7812D84-1D8E-93AA-2E05-112217B89A69}"/>
              </a:ext>
            </a:extLst>
          </p:cNvPr>
          <p:cNvPicPr>
            <a:picLocks noChangeAspect="1"/>
          </p:cNvPicPr>
          <p:nvPr/>
        </p:nvPicPr>
        <p:blipFill>
          <a:blip r:embed="rId3"/>
          <a:stretch>
            <a:fillRect/>
          </a:stretch>
        </p:blipFill>
        <p:spPr>
          <a:xfrm>
            <a:off x="1377453" y="1532092"/>
            <a:ext cx="9437093" cy="4024643"/>
          </a:xfrm>
          <a:prstGeom prst="rect">
            <a:avLst/>
          </a:prstGeom>
        </p:spPr>
      </p:pic>
      <p:sp>
        <p:nvSpPr>
          <p:cNvPr id="4" name="Title 1">
            <a:extLst>
              <a:ext uri="{FF2B5EF4-FFF2-40B4-BE49-F238E27FC236}">
                <a16:creationId xmlns:a16="http://schemas.microsoft.com/office/drawing/2014/main" id="{1A7E869C-B450-6FAB-6F63-106C34040B6E}"/>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Tree>
    <p:extLst>
      <p:ext uri="{BB962C8B-B14F-4D97-AF65-F5344CB8AC3E}">
        <p14:creationId xmlns:p14="http://schemas.microsoft.com/office/powerpoint/2010/main" val="384319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band diagram's left-hand side lowering, induced by a large positive voltage on the metal, signifies a key aspect of the MOS device's operation. The voltage-induced shift in the band diagram enables the creation of the triangular barrier, facilitating electron tunneling from semiconductor to oxide. This process plays a crucial role in the device's functionality and is fundamental to understanding gate tunneling current in MOS devices.</a:t>
            </a:r>
          </a:p>
          <a:p>
            <a:pPr marL="447675" indent="-361950">
              <a:buFont typeface="Wingdings" panose="05000000000000000000" pitchFamily="2" charset="2"/>
              <a:buChar char="v"/>
            </a:pPr>
            <a:r>
              <a:rPr lang="en-US" sz="2400" dirty="0"/>
              <a:t>This provides a relatively simple expression detailing the current as a function of applied voltage during Fowler–</a:t>
            </a:r>
            <a:r>
              <a:rPr lang="en-US" sz="2400" dirty="0" err="1"/>
              <a:t>Nordheim</a:t>
            </a:r>
            <a:r>
              <a:rPr lang="en-US" sz="2400" dirty="0"/>
              <a:t> tunneling:</a:t>
            </a:r>
          </a:p>
          <a:p>
            <a:pPr marL="447675" indent="-361950">
              <a:buFont typeface="Wingdings" panose="05000000000000000000" pitchFamily="2" charset="2"/>
              <a:buChar char="v"/>
            </a:pPr>
            <a:endParaRPr lang="en-US" sz="2400" dirty="0"/>
          </a:p>
          <a:p>
            <a:pPr marL="447675" indent="-361950">
              <a:buFont typeface="Wingdings" panose="05000000000000000000" pitchFamily="2" charset="2"/>
              <a:buChar char="v"/>
            </a:pPr>
            <a:r>
              <a:rPr lang="en-US" sz="2400" dirty="0"/>
              <a:t>Understanding this current-voltage relationship is vital for comprehending the gate tunneling current in MOS devices, offering insights into their electrical behavior.</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CAC91EF-7530-DFC1-BFD0-34689BBEEF95}"/>
              </a:ext>
            </a:extLst>
          </p:cNvPr>
          <p:cNvPicPr>
            <a:picLocks noChangeAspect="1"/>
          </p:cNvPicPr>
          <p:nvPr/>
        </p:nvPicPr>
        <p:blipFill>
          <a:blip r:embed="rId3"/>
          <a:stretch>
            <a:fillRect/>
          </a:stretch>
        </p:blipFill>
        <p:spPr>
          <a:xfrm>
            <a:off x="7654387" y="4214740"/>
            <a:ext cx="3860800" cy="876300"/>
          </a:xfrm>
          <a:prstGeom prst="rect">
            <a:avLst/>
          </a:prstGeom>
        </p:spPr>
      </p:pic>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Tree>
    <p:extLst>
      <p:ext uri="{BB962C8B-B14F-4D97-AF65-F5344CB8AC3E}">
        <p14:creationId xmlns:p14="http://schemas.microsoft.com/office/powerpoint/2010/main" val="4100026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Direct tunneling is a fascinating quantum mechanical process where electrons can tunnel through a classically forbidden energy state.</a:t>
            </a:r>
          </a:p>
          <a:p>
            <a:pPr marL="740283" lvl="1" indent="-361950">
              <a:buFont typeface="Wingdings" panose="05000000000000000000" pitchFamily="2" charset="2"/>
              <a:buChar char="v"/>
            </a:pPr>
            <a:r>
              <a:rPr lang="en-US" sz="2400" u="sng" dirty="0"/>
              <a:t>Free Fermi Gas</a:t>
            </a:r>
            <a:r>
              <a:rPr lang="en-US" sz="2400" dirty="0"/>
              <a:t>: In direct tunneling, electrons on the emitting electrode are treated as a free Fermi gas, adhering to the Pauli Exclusion Principle and occupying distinct quantum states without interaction.</a:t>
            </a:r>
          </a:p>
          <a:p>
            <a:pPr marL="740283" lvl="1" indent="-361950">
              <a:buFont typeface="Wingdings" panose="05000000000000000000" pitchFamily="2" charset="2"/>
              <a:buChar char="v"/>
            </a:pPr>
            <a:r>
              <a:rPr lang="en-US" sz="2400" u="sng" dirty="0"/>
              <a:t>Temperature Dependence</a:t>
            </a:r>
            <a:r>
              <a:rPr lang="en-US" sz="2400" dirty="0"/>
              <a:t>: Interestingly, in the modeling of direct tunneling, the dependence of carrier availability for tunneling with respect to temperature is not considered. This is because the tunneling process is primarily determined by the properties of the barrier (such as its height and width) and the energy of the electrons, rather than the thermal energy of the system.</a:t>
            </a:r>
          </a:p>
          <a:p>
            <a:pPr marL="740283" lvl="1" indent="-361950">
              <a:buFont typeface="Wingdings" panose="05000000000000000000" pitchFamily="2" charset="2"/>
              <a:buChar char="v"/>
            </a:pPr>
            <a:r>
              <a:rPr lang="en-US" sz="2400" u="sng" dirty="0"/>
              <a:t>Potential Barrier</a:t>
            </a:r>
            <a:r>
              <a:rPr lang="en-US" sz="2400" dirty="0"/>
              <a:t>: In direct tunneling, the assumed triangular potential barrier simplifies mathematical analysis, though real barriers may have a more complex shape. Neglecting image forces in modeling is common; these forces, arising from an electron's interaction with its image charge, can lower the barrier but are often considered negligible.</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Modeling Assumptions - Direct Tunneling</a:t>
            </a:r>
          </a:p>
        </p:txBody>
      </p:sp>
    </p:spTree>
    <p:extLst>
      <p:ext uri="{BB962C8B-B14F-4D97-AF65-F5344CB8AC3E}">
        <p14:creationId xmlns:p14="http://schemas.microsoft.com/office/powerpoint/2010/main" val="9836820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Fowler-</a:t>
            </a:r>
            <a:r>
              <a:rPr lang="en-US" sz="2400" dirty="0" err="1"/>
              <a:t>Nordheim</a:t>
            </a:r>
            <a:r>
              <a:rPr lang="en-US" sz="2400" dirty="0"/>
              <a:t> tunneling, a special case of direct tunneling, occurs in a high electric field in a metal-oxide-semiconductor (MOS) structure, leading to a thinning of the barrier at the metal-oxide interface and facilitating electron tunneling.</a:t>
            </a:r>
          </a:p>
          <a:p>
            <a:pPr marL="740283" lvl="1" indent="-361950">
              <a:buFont typeface="Wingdings" panose="05000000000000000000" pitchFamily="2" charset="2"/>
              <a:buChar char="v"/>
            </a:pPr>
            <a:r>
              <a:rPr lang="en-US" sz="2400" u="sng" dirty="0"/>
              <a:t>Wave-Mechanical Tunneling</a:t>
            </a:r>
            <a:r>
              <a:rPr lang="en-US" sz="2400" dirty="0"/>
              <a:t>: In Fowler-</a:t>
            </a:r>
            <a:r>
              <a:rPr lang="en-US" sz="2400" dirty="0" err="1"/>
              <a:t>Nordheim</a:t>
            </a:r>
            <a:r>
              <a:rPr lang="en-US" sz="2400" dirty="0"/>
              <a:t> tunneling, electrons wave-mechanically tunnel through a rounded triangular barrier formed at the surface of an electron conductor under a high electric field, with the barrier shape influenced by material properties and field strength.</a:t>
            </a:r>
          </a:p>
          <a:p>
            <a:pPr marL="740283" lvl="1" indent="-361950">
              <a:buFont typeface="Wingdings" panose="05000000000000000000" pitchFamily="2" charset="2"/>
              <a:buChar char="v"/>
            </a:pPr>
            <a:r>
              <a:rPr lang="en-US" sz="2400" u="sng" dirty="0"/>
              <a:t>Escape of Electrons</a:t>
            </a:r>
            <a:r>
              <a:rPr lang="en-US" sz="2400" dirty="0"/>
              <a:t>: Individual electrons can escape by Fowler-</a:t>
            </a:r>
            <a:r>
              <a:rPr lang="en-US" sz="2400" dirty="0" err="1"/>
              <a:t>Nordheim</a:t>
            </a:r>
            <a:r>
              <a:rPr lang="en-US" sz="2400" dirty="0"/>
              <a:t> tunneling from many materials in various different circumstances. This is because the probability of tunneling depends on the properties of the materials and the strength of the electric field, rather than the specific details of the system. As a result, Fowler-</a:t>
            </a:r>
            <a:r>
              <a:rPr lang="en-US" sz="2400" dirty="0" err="1"/>
              <a:t>Nordheim</a:t>
            </a:r>
            <a:r>
              <a:rPr lang="en-US" sz="2400" dirty="0"/>
              <a:t> tunneling can occur in a wide range of systems, from microelectronic devices to astrophysical objects.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485339"/>
            <a:ext cx="10058400" cy="1032684"/>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Modeling Assumptions: Fowler - </a:t>
            </a:r>
            <a:r>
              <a:rPr lang="en-US" sz="3600" dirty="0" err="1"/>
              <a:t>Nordheim</a:t>
            </a:r>
            <a:r>
              <a:rPr lang="en-US" sz="3600" dirty="0"/>
              <a:t> Tunneling</a:t>
            </a:r>
          </a:p>
        </p:txBody>
      </p:sp>
    </p:spTree>
    <p:extLst>
      <p:ext uri="{BB962C8B-B14F-4D97-AF65-F5344CB8AC3E}">
        <p14:creationId xmlns:p14="http://schemas.microsoft.com/office/powerpoint/2010/main" val="29389277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928463" y="1550387"/>
            <a:ext cx="10480432" cy="4850413"/>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1800" dirty="0"/>
              <a:t>Quantum mechanical calculations, considering the wave-like nature of particles, are crucial for comprehending and predicting nanoscale phenomena, including electron behavior in direct tunneling.</a:t>
            </a:r>
          </a:p>
          <a:p>
            <a:pPr marL="740283" lvl="1" indent="-361950">
              <a:buFont typeface="Wingdings" panose="05000000000000000000" pitchFamily="2" charset="2"/>
              <a:buChar char="v"/>
            </a:pPr>
            <a:r>
              <a:rPr lang="en-US" sz="1800" u="sng" dirty="0"/>
              <a:t>Silicon Substrate</a:t>
            </a:r>
            <a:r>
              <a:rPr lang="en-US" sz="1800" dirty="0"/>
              <a:t>: In the context of direct tunneling, these quantum mechanical calculations are applied to the silicon substrate. The silicon substrate is the part of the device where the electrons originate from and return to during the tunneling process. By applying quantum mechanical calculations to the silicon substrate, we can predict how the electrons will behave when they encounter the potential barrier.</a:t>
            </a:r>
          </a:p>
          <a:p>
            <a:pPr marL="740283" lvl="1" indent="-361950">
              <a:buFont typeface="Wingdings" panose="05000000000000000000" pitchFamily="2" charset="2"/>
              <a:buChar char="v"/>
            </a:pPr>
            <a:r>
              <a:rPr lang="en-US" sz="1800" u="sng" dirty="0" err="1"/>
              <a:t>Tsu</a:t>
            </a:r>
            <a:r>
              <a:rPr lang="en-US" sz="1800" u="sng" dirty="0"/>
              <a:t>-Esaki Formula</a:t>
            </a:r>
            <a:r>
              <a:rPr lang="en-US" sz="1800" dirty="0"/>
              <a:t>: A common approach to model the tunneling current is the </a:t>
            </a:r>
            <a:r>
              <a:rPr lang="en-US" sz="1800" dirty="0" err="1"/>
              <a:t>Tsu</a:t>
            </a:r>
            <a:r>
              <a:rPr lang="en-US" sz="1800" dirty="0"/>
              <a:t>-Esaki formula. This formula, named after Raphael </a:t>
            </a:r>
            <a:r>
              <a:rPr lang="en-US" sz="1800" dirty="0" err="1"/>
              <a:t>Tsu</a:t>
            </a:r>
            <a:r>
              <a:rPr lang="en-US" sz="1800" dirty="0"/>
              <a:t> and Leo Esaki, who first derived it, describes the current density of a tunnel junction as a function of the applied voltage. The </a:t>
            </a:r>
            <a:r>
              <a:rPr lang="en-US" sz="1800" dirty="0" err="1"/>
              <a:t>Tsu</a:t>
            </a:r>
            <a:r>
              <a:rPr lang="en-US" sz="1800" dirty="0"/>
              <a:t>-Esaki formula is based on the assumption that the tunneling process is coherent, meaning that the phase of the electron wavefunction is preserved as the electron tunnels through the barrier.</a:t>
            </a:r>
          </a:p>
          <a:p>
            <a:pPr marL="740283" lvl="1" indent="-361950">
              <a:buFont typeface="Wingdings" panose="05000000000000000000" pitchFamily="2" charset="2"/>
              <a:buChar char="v"/>
            </a:pPr>
            <a:r>
              <a:rPr lang="en-US" sz="1800" u="sng" dirty="0"/>
              <a:t>Transmission Coefficient and Supply Function</a:t>
            </a:r>
            <a:r>
              <a:rPr lang="en-US" sz="1800" dirty="0"/>
              <a:t>: In direct tunneling calculations, the transmission coefficient signifies the likelihood of electron tunneling through the barrier, while the supply function characterizes the electron availability for tunneling. The prediction of tunneling current in a device relies on calculating these parameters, where the transmission coefficient is influenced by barrier properties and electron energy, and the supply function depends on silicon substrate properties and applied voltage.</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84739"/>
            <a:ext cx="10058400" cy="533284"/>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Quantum Mechanical Calculations</a:t>
            </a:r>
          </a:p>
        </p:txBody>
      </p:sp>
    </p:spTree>
    <p:extLst>
      <p:ext uri="{BB962C8B-B14F-4D97-AF65-F5344CB8AC3E}">
        <p14:creationId xmlns:p14="http://schemas.microsoft.com/office/powerpoint/2010/main" val="9249141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The density-gradient approximation is a method used in quantum transport theory. It’s particularly useful for analyzing tunneling phenomena in ultra-thin oxide Metal-Oxide-Semiconductor (MOS) structures. Here are some key points:</a:t>
            </a:r>
          </a:p>
          <a:p>
            <a:pPr marL="740283" lvl="1" indent="-361950">
              <a:buFont typeface="Wingdings" panose="05000000000000000000" pitchFamily="2" charset="2"/>
              <a:buChar char="v"/>
            </a:pPr>
            <a:r>
              <a:rPr lang="en-US" sz="2200" u="sng" dirty="0"/>
              <a:t>Application</a:t>
            </a:r>
            <a:r>
              <a:rPr lang="en-US" sz="2200" dirty="0"/>
              <a:t>: The density-gradient approximation is applied to analyze the behavior of electrons and holes in ultra-thin oxide MOS structures. These structures are common in modern semiconductor devices.</a:t>
            </a:r>
          </a:p>
          <a:p>
            <a:pPr marL="740283" lvl="1" indent="-361950">
              <a:buFont typeface="Wingdings" panose="05000000000000000000" pitchFamily="2" charset="2"/>
              <a:buChar char="v"/>
            </a:pPr>
            <a:r>
              <a:rPr lang="en-US" sz="2200" u="sng" dirty="0"/>
              <a:t>Quantum Transport Theory</a:t>
            </a:r>
            <a:r>
              <a:rPr lang="en-US" sz="2200" dirty="0"/>
              <a:t>: This theory describes how particles such as electrons move at the quantum level. The density-gradient approximation is used within this theory to understand various effects.</a:t>
            </a:r>
          </a:p>
          <a:p>
            <a:pPr marL="740283" lvl="1" indent="-361950">
              <a:buFont typeface="Wingdings" panose="05000000000000000000" pitchFamily="2" charset="2"/>
              <a:buChar char="v"/>
            </a:pPr>
            <a:r>
              <a:rPr lang="en-US" sz="2200" u="sng" dirty="0"/>
              <a:t>Effects Analyzed</a:t>
            </a:r>
            <a:r>
              <a:rPr lang="en-US" sz="2200" dirty="0"/>
              <a:t>: Several effects can be understood using this approximation, including:</a:t>
            </a:r>
          </a:p>
          <a:p>
            <a:pPr marL="923163" lvl="2" indent="-361950">
              <a:buFont typeface="Wingdings" panose="05000000000000000000" pitchFamily="2" charset="2"/>
              <a:buChar char="v"/>
            </a:pPr>
            <a:r>
              <a:rPr lang="en-US" sz="1800" dirty="0"/>
              <a:t>Direct Tunneling: This is a quantum mechanical effect where particles move through a barrier instead of over it.</a:t>
            </a:r>
          </a:p>
          <a:p>
            <a:pPr marL="923163" lvl="2" indent="-361950">
              <a:buFont typeface="Wingdings" panose="05000000000000000000" pitchFamily="2" charset="2"/>
              <a:buChar char="v"/>
            </a:pPr>
            <a:r>
              <a:rPr lang="en-US" sz="1800" dirty="0"/>
              <a:t>Polysilicon Depletion: This refers to the reduction of mobile charge carriers in polysilicon, affecting the electrical properties of the material.</a:t>
            </a:r>
          </a:p>
          <a:p>
            <a:pPr marL="923163" lvl="2" indent="-361950">
              <a:buFont typeface="Wingdings" panose="05000000000000000000" pitchFamily="2" charset="2"/>
              <a:buChar char="v"/>
            </a:pPr>
            <a:r>
              <a:rPr lang="en-US" sz="1800" dirty="0"/>
              <a:t>Hole Tunneling: This is the movement of positive charge carriers (holes) through a barrier.</a:t>
            </a:r>
          </a:p>
          <a:p>
            <a:pPr marL="923163" lvl="2" indent="-361950">
              <a:buFont typeface="Wingdings" panose="05000000000000000000" pitchFamily="2" charset="2"/>
              <a:buChar char="v"/>
            </a:pPr>
            <a:r>
              <a:rPr lang="en-US" sz="1800" dirty="0"/>
              <a:t>Valence Band Tunneling: This is the tunneling of electrons from the valence band of one material to the conduction band of another.</a:t>
            </a:r>
          </a:p>
          <a:p>
            <a:pPr marL="740283" lvl="1" indent="-361950">
              <a:buFont typeface="Wingdings" panose="05000000000000000000" pitchFamily="2" charset="2"/>
              <a:buChar char="v"/>
            </a:pPr>
            <a:r>
              <a:rPr lang="en-US" sz="2200" u="sng" dirty="0"/>
              <a:t>Advantages</a:t>
            </a:r>
            <a:r>
              <a:rPr lang="en-US" sz="2200" dirty="0"/>
              <a:t>: The density-gradient approach provides a physics-based method that works well in all bias regimes. This makes it a versatile tool for analyzing a wide range of semiconductor devices. Moreover, its simplicity makes it suitable for engineering applications, where ease of use and computational efficiency are important.</a:t>
            </a:r>
          </a:p>
          <a:p>
            <a:pPr marL="447675" indent="-361950">
              <a:buFont typeface="Wingdings" panose="05000000000000000000" pitchFamily="2" charset="2"/>
              <a:buChar char="v"/>
            </a:pPr>
            <a:endParaRPr lang="en-US" sz="24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14399"/>
            <a:ext cx="10058400" cy="6036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Density-Gradient Approximation</a:t>
            </a:r>
          </a:p>
        </p:txBody>
      </p:sp>
    </p:spTree>
    <p:extLst>
      <p:ext uri="{BB962C8B-B14F-4D97-AF65-F5344CB8AC3E}">
        <p14:creationId xmlns:p14="http://schemas.microsoft.com/office/powerpoint/2010/main" val="26404530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928469" y="1550386"/>
            <a:ext cx="10367888" cy="4920751"/>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dirty="0"/>
              <a:t>The transmission coefficient approach models quantum tunneling, like Fowler-</a:t>
            </a:r>
            <a:r>
              <a:rPr lang="en-US" sz="2000" dirty="0" err="1"/>
              <a:t>Nordheim</a:t>
            </a:r>
            <a:r>
              <a:rPr lang="en-US" sz="2000" dirty="0"/>
              <a:t> tunneling, by assessing the probability of particles passing through a potential barrier. In Fowler-</a:t>
            </a:r>
            <a:r>
              <a:rPr lang="en-US" sz="2000" dirty="0" err="1"/>
              <a:t>Nordheim</a:t>
            </a:r>
            <a:r>
              <a:rPr lang="en-US" sz="2000" dirty="0"/>
              <a:t> tunneling, the transmission coefficient is adjusted by the influence of the image force.</a:t>
            </a:r>
          </a:p>
          <a:p>
            <a:pPr marL="740283" lvl="1" indent="-361950">
              <a:buFont typeface="Wingdings" panose="05000000000000000000" pitchFamily="2" charset="2"/>
              <a:buChar char="v"/>
            </a:pPr>
            <a:r>
              <a:rPr lang="en-US" sz="1800" u="sng" dirty="0"/>
              <a:t>Image Force</a:t>
            </a:r>
            <a:r>
              <a:rPr lang="en-US" sz="1800" dirty="0"/>
              <a:t>: The image force is a force experienced by an electron due to its interaction with its own image charge in a conducting material. This force can effectively lower the height of the barrier, making it easier for the electron to tunnel through. By considering the image force, the transmission coefficient approach provides a more accurate model of the tunneling process.</a:t>
            </a:r>
          </a:p>
          <a:p>
            <a:pPr marL="740283" lvl="1" indent="-361950">
              <a:buFont typeface="Wingdings" panose="05000000000000000000" pitchFamily="2" charset="2"/>
              <a:buChar char="v"/>
            </a:pPr>
            <a:r>
              <a:rPr lang="en-US" sz="1800" u="sng" dirty="0"/>
              <a:t>Thicker Dielectrics and High Electric Fields</a:t>
            </a:r>
            <a:r>
              <a:rPr lang="en-US" sz="1800" dirty="0"/>
              <a:t>: The transmission coefficient approach is particularly significant for thicker dielectrics and sufficiently high electric fields. In these conditions, the image force can have a substantial effect on the tunneling process and neglecting it can lead to inaccurate predictions. By using the transmission coefficient approach, we can accurately model and predict the behavior of devices operating under these conditions.</a:t>
            </a:r>
          </a:p>
          <a:p>
            <a:pPr marL="740283" lvl="1" indent="-361950">
              <a:buFont typeface="Wingdings" panose="05000000000000000000" pitchFamily="2" charset="2"/>
              <a:buChar char="v"/>
            </a:pPr>
            <a:r>
              <a:rPr lang="en-US" sz="1800" u="sng" dirty="0"/>
              <a:t>Comparison with WKB Approximation</a:t>
            </a:r>
            <a:r>
              <a:rPr lang="en-US" sz="1800" dirty="0"/>
              <a:t>: The transmission coefficient approach enhances tunneling modeling accuracy compared to the Wentzel–</a:t>
            </a:r>
            <a:r>
              <a:rPr lang="en-US" sz="1800" dirty="0" err="1"/>
              <a:t>Kramers</a:t>
            </a:r>
            <a:r>
              <a:rPr lang="en-US" sz="1800" dirty="0"/>
              <a:t>–Brillouin (WKB) approximation. WKB, effective in many cases, struggles with non-smooth barriers or near-barrier energy. The transmission coefficient approach, incorporating the image force, excels in accurately representing such scenarios, proving valuable for electronic device design based on tunneling phenomena.</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14399"/>
            <a:ext cx="10058400" cy="6036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Transmission Coefficient Approach</a:t>
            </a:r>
          </a:p>
        </p:txBody>
      </p:sp>
    </p:spTree>
    <p:extLst>
      <p:ext uri="{BB962C8B-B14F-4D97-AF65-F5344CB8AC3E}">
        <p14:creationId xmlns:p14="http://schemas.microsoft.com/office/powerpoint/2010/main" val="1681477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1800" dirty="0"/>
              <a:t>The transmission coefficient approach models quantum tunneling, like Fowler-</a:t>
            </a:r>
            <a:r>
              <a:rPr lang="en-US" sz="1800" dirty="0" err="1"/>
              <a:t>Nordheim</a:t>
            </a:r>
            <a:r>
              <a:rPr lang="en-US" sz="1800" dirty="0"/>
              <a:t> tunneling, by assessing the probability of particles passing through a potential barrier. In Fowler-</a:t>
            </a:r>
            <a:r>
              <a:rPr lang="en-US" sz="1800" dirty="0" err="1"/>
              <a:t>Nordheim</a:t>
            </a:r>
            <a:r>
              <a:rPr lang="en-US" sz="1800" dirty="0"/>
              <a:t> tunneling, the transmission coefficient is adjusted by the influence of the image force.</a:t>
            </a:r>
          </a:p>
          <a:p>
            <a:pPr marL="740283" lvl="1" indent="-361950">
              <a:buFont typeface="Wingdings" panose="05000000000000000000" pitchFamily="2" charset="2"/>
              <a:buChar char="v"/>
            </a:pPr>
            <a:r>
              <a:rPr lang="en-US" sz="1600" u="sng" dirty="0"/>
              <a:t>On Bias</a:t>
            </a:r>
            <a:r>
              <a:rPr lang="en-US" sz="1600" dirty="0"/>
              <a:t>: Increasing the gate voltage in a MOS structure enhances the electric field in the substrate, providing additional energy to carriers (e.g., electrons). The heightened energy increases the probability of carriers overcoming the potential barrier and tunneling through the oxide layer, resulting in an elevated tunneling current.</a:t>
            </a:r>
          </a:p>
          <a:p>
            <a:pPr marL="740283" lvl="1" indent="-361950">
              <a:buFont typeface="Wingdings" panose="05000000000000000000" pitchFamily="2" charset="2"/>
              <a:buChar char="v"/>
            </a:pPr>
            <a:r>
              <a:rPr lang="en-US" sz="1600" u="sng" dirty="0"/>
              <a:t>On Temperature</a:t>
            </a:r>
            <a:r>
              <a:rPr lang="en-US" sz="1600" dirty="0"/>
              <a:t>: Temperature affects tunneling current differently at varying temperature ranges. Above approximately 348 K, gate current exponentially depends on the inverse of temperature (1/T) due to increased thermally excited carriers. Below ~348 K, gate current is weakly temperature-dependent, dominated by field-activated direct tunneling, where electric field influences current more than thermal energy.</a:t>
            </a:r>
          </a:p>
          <a:p>
            <a:pPr marL="740283" lvl="1" indent="-361950">
              <a:buFont typeface="Wingdings" panose="05000000000000000000" pitchFamily="2" charset="2"/>
              <a:buChar char="v"/>
            </a:pPr>
            <a:r>
              <a:rPr lang="en-US" sz="1600" u="sng" dirty="0"/>
              <a:t>On Materials</a:t>
            </a:r>
            <a:r>
              <a:rPr lang="en-US" sz="1600" dirty="0"/>
              <a:t>: Material selection in MOS structures impacts tunneling current. The choice of gate dielectrics influences the potential barrier's height and width, critical for carrier tunneling. Varied dielectric constants and bandgap energies in different materials affect tunneling probability, offering control over the tunneling current by selecting appropriate materials.</a:t>
            </a:r>
          </a:p>
          <a:p>
            <a:pPr marL="740283" lvl="1" indent="-361950">
              <a:buFont typeface="Wingdings" panose="05000000000000000000" pitchFamily="2" charset="2"/>
              <a:buChar char="v"/>
            </a:pPr>
            <a:r>
              <a:rPr lang="en-US" sz="1600" u="sng" dirty="0"/>
              <a:t>On Dimensions</a:t>
            </a:r>
            <a:r>
              <a:rPr lang="en-US" sz="1600" dirty="0"/>
              <a:t>: The oxide layer's thickness is pivotal in direct tunneling, as decreasing it reduces the potential barrier width, exponentially increasing tunneling probability and resulting in a corresponding exponential rise in direct tunneling current.</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42537"/>
            <a:ext cx="10058400" cy="575485"/>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Dependence of Current</a:t>
            </a:r>
          </a:p>
        </p:txBody>
      </p:sp>
    </p:spTree>
    <p:extLst>
      <p:ext uri="{BB962C8B-B14F-4D97-AF65-F5344CB8AC3E}">
        <p14:creationId xmlns:p14="http://schemas.microsoft.com/office/powerpoint/2010/main" val="8294152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4994483"/>
            <a:ext cx="10058401" cy="137817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4: Cross-section of non-uniformly doped n-channel MOSFET. Cross-section of the controlled MOS structure corresponding the Quasi-equilibrium situation at the Conducting channel of the transistor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Formulation Of The Numerical Model </a:t>
            </a:r>
          </a:p>
        </p:txBody>
      </p:sp>
      <p:pic>
        <p:nvPicPr>
          <p:cNvPr id="4" name="Picture 3">
            <a:extLst>
              <a:ext uri="{FF2B5EF4-FFF2-40B4-BE49-F238E27FC236}">
                <a16:creationId xmlns:a16="http://schemas.microsoft.com/office/drawing/2014/main" id="{875D834C-611C-FD20-6FCF-F2E9EF348199}"/>
              </a:ext>
            </a:extLst>
          </p:cNvPr>
          <p:cNvPicPr>
            <a:picLocks noChangeAspect="1"/>
          </p:cNvPicPr>
          <p:nvPr/>
        </p:nvPicPr>
        <p:blipFill>
          <a:blip r:embed="rId3"/>
          <a:stretch>
            <a:fillRect/>
          </a:stretch>
        </p:blipFill>
        <p:spPr>
          <a:xfrm>
            <a:off x="1970649" y="1863517"/>
            <a:ext cx="7772400" cy="3130966"/>
          </a:xfrm>
          <a:prstGeom prst="rect">
            <a:avLst/>
          </a:prstGeom>
        </p:spPr>
      </p:pic>
    </p:spTree>
    <p:extLst>
      <p:ext uri="{BB962C8B-B14F-4D97-AF65-F5344CB8AC3E}">
        <p14:creationId xmlns:p14="http://schemas.microsoft.com/office/powerpoint/2010/main" val="21357304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dirty="0"/>
              <a:t>The MOSFET transistor, comprising a series of MIS controlled diodes along its channel, exhibits non-uniform doping in a one-dimensional x-direction. Quasi-Fermi levels vary with bias voltages (0 ≤ V</a:t>
            </a:r>
            <a:r>
              <a:rPr lang="en-US" sz="2000" baseline="-25000" dirty="0"/>
              <a:t>Y</a:t>
            </a:r>
            <a:r>
              <a:rPr lang="en-US" sz="2000" dirty="0"/>
              <a:t> ≤ V</a:t>
            </a:r>
            <a:r>
              <a:rPr lang="en-US" sz="2000" baseline="-25000" dirty="0"/>
              <a:t>DS</a:t>
            </a:r>
            <a:r>
              <a:rPr lang="en-US" sz="2000" dirty="0"/>
              <a:t>), and the device, with a non-uniformly doped substrate, is analyzed using a set of nonlinear equations numerically solved for MOSFET response, considering semiconductor transportation and gate-semiconductor tunneling interactions.</a:t>
            </a:r>
          </a:p>
          <a:p>
            <a:pPr marL="447675" indent="-361950">
              <a:buFont typeface="Wingdings" panose="05000000000000000000" pitchFamily="2" charset="2"/>
              <a:buChar char="v"/>
            </a:pPr>
            <a:r>
              <a:rPr lang="en-US" sz="2000" dirty="0"/>
              <a:t>Current Transportation In The Semiconductor Region: </a:t>
            </a:r>
          </a:p>
          <a:p>
            <a:pPr marL="85725" indent="0">
              <a:buNone/>
            </a:pPr>
            <a:endParaRPr lang="en-US" sz="2000" dirty="0"/>
          </a:p>
          <a:p>
            <a:pPr marL="447675" indent="-361950">
              <a:buFont typeface="Wingdings" panose="05000000000000000000" pitchFamily="2" charset="2"/>
              <a:buChar char="v"/>
            </a:pPr>
            <a:r>
              <a:rPr lang="en-US" sz="2000" dirty="0"/>
              <a:t>Characterization Of The Tunneling Through The Insulator:</a:t>
            </a:r>
          </a:p>
          <a:p>
            <a:pPr marL="447675" indent="-361950">
              <a:buFont typeface="Wingdings" panose="05000000000000000000" pitchFamily="2" charset="2"/>
              <a:buChar char="v"/>
            </a:pPr>
            <a:endParaRPr lang="en-US" sz="20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Formulation Of The Numerical Model </a:t>
            </a:r>
          </a:p>
        </p:txBody>
      </p:sp>
      <p:pic>
        <p:nvPicPr>
          <p:cNvPr id="2" name="Picture 1">
            <a:extLst>
              <a:ext uri="{FF2B5EF4-FFF2-40B4-BE49-F238E27FC236}">
                <a16:creationId xmlns:a16="http://schemas.microsoft.com/office/drawing/2014/main" id="{852ABA2B-7570-BD66-781B-DBD9C1EAA329}"/>
              </a:ext>
            </a:extLst>
          </p:cNvPr>
          <p:cNvPicPr>
            <a:picLocks noChangeAspect="1"/>
          </p:cNvPicPr>
          <p:nvPr/>
        </p:nvPicPr>
        <p:blipFill>
          <a:blip r:embed="rId3"/>
          <a:stretch>
            <a:fillRect/>
          </a:stretch>
        </p:blipFill>
        <p:spPr>
          <a:xfrm>
            <a:off x="7937398" y="3266212"/>
            <a:ext cx="3157323" cy="1390621"/>
          </a:xfrm>
          <a:prstGeom prst="rect">
            <a:avLst/>
          </a:prstGeom>
        </p:spPr>
      </p:pic>
      <p:pic>
        <p:nvPicPr>
          <p:cNvPr id="7" name="Picture 6">
            <a:extLst>
              <a:ext uri="{FF2B5EF4-FFF2-40B4-BE49-F238E27FC236}">
                <a16:creationId xmlns:a16="http://schemas.microsoft.com/office/drawing/2014/main" id="{CDFF76FD-C9EF-0E17-FE29-6A77E1B50909}"/>
              </a:ext>
            </a:extLst>
          </p:cNvPr>
          <p:cNvPicPr>
            <a:picLocks noChangeAspect="1"/>
          </p:cNvPicPr>
          <p:nvPr/>
        </p:nvPicPr>
        <p:blipFill>
          <a:blip r:embed="rId4"/>
          <a:stretch>
            <a:fillRect/>
          </a:stretch>
        </p:blipFill>
        <p:spPr>
          <a:xfrm>
            <a:off x="7685648" y="4804418"/>
            <a:ext cx="4506352" cy="1420230"/>
          </a:xfrm>
          <a:prstGeom prst="rect">
            <a:avLst/>
          </a:prstGeom>
        </p:spPr>
      </p:pic>
      <p:pic>
        <p:nvPicPr>
          <p:cNvPr id="9" name="Picture 8">
            <a:extLst>
              <a:ext uri="{FF2B5EF4-FFF2-40B4-BE49-F238E27FC236}">
                <a16:creationId xmlns:a16="http://schemas.microsoft.com/office/drawing/2014/main" id="{F108E177-0A21-BDB0-8757-D5DB21054144}"/>
              </a:ext>
            </a:extLst>
          </p:cNvPr>
          <p:cNvPicPr>
            <a:picLocks noChangeAspect="1"/>
          </p:cNvPicPr>
          <p:nvPr/>
        </p:nvPicPr>
        <p:blipFill>
          <a:blip r:embed="rId5"/>
          <a:stretch>
            <a:fillRect/>
          </a:stretch>
        </p:blipFill>
        <p:spPr>
          <a:xfrm>
            <a:off x="2926765" y="5153331"/>
            <a:ext cx="4506352" cy="1128469"/>
          </a:xfrm>
          <a:prstGeom prst="rect">
            <a:avLst/>
          </a:prstGeom>
        </p:spPr>
      </p:pic>
    </p:spTree>
    <p:extLst>
      <p:ext uri="{BB962C8B-B14F-4D97-AF65-F5344CB8AC3E}">
        <p14:creationId xmlns:p14="http://schemas.microsoft.com/office/powerpoint/2010/main" val="22224021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286604"/>
            <a:ext cx="10058400" cy="661664"/>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dirty="0"/>
              <a:t>Contents</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016003"/>
            <a:ext cx="5117783" cy="544194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spcBef>
                <a:spcPts val="100"/>
              </a:spcBef>
              <a:buFont typeface="Wingdings" panose="05000000000000000000" pitchFamily="2" charset="2"/>
              <a:buChar char="q"/>
            </a:pPr>
            <a:r>
              <a:rPr lang="en-US" sz="2000" dirty="0"/>
              <a:t>Introduction</a:t>
            </a:r>
          </a:p>
          <a:p>
            <a:pPr marL="361950" indent="-361950">
              <a:spcBef>
                <a:spcPts val="100"/>
              </a:spcBef>
              <a:buFont typeface="Wingdings" panose="05000000000000000000" pitchFamily="2" charset="2"/>
              <a:buChar char="q"/>
            </a:pPr>
            <a:r>
              <a:rPr lang="en-US" sz="2000" dirty="0"/>
              <a:t>Direct Tunneling</a:t>
            </a:r>
          </a:p>
          <a:p>
            <a:pPr marL="361950" indent="-361950">
              <a:spcBef>
                <a:spcPts val="100"/>
              </a:spcBef>
              <a:buFont typeface="Wingdings" panose="05000000000000000000" pitchFamily="2" charset="2"/>
              <a:buChar char="q"/>
            </a:pPr>
            <a:r>
              <a:rPr lang="en-US" sz="2000" dirty="0"/>
              <a:t>Fowler-</a:t>
            </a:r>
            <a:r>
              <a:rPr lang="en-US" sz="2000" dirty="0" err="1"/>
              <a:t>Nordheim</a:t>
            </a:r>
            <a:r>
              <a:rPr lang="en-US" sz="2000" dirty="0"/>
              <a:t> Tunneling</a:t>
            </a:r>
          </a:p>
          <a:p>
            <a:pPr marL="361950" indent="-361950">
              <a:spcBef>
                <a:spcPts val="100"/>
              </a:spcBef>
              <a:buFont typeface="Wingdings" panose="05000000000000000000" pitchFamily="2" charset="2"/>
              <a:buChar char="q"/>
            </a:pPr>
            <a:r>
              <a:rPr lang="en-US" sz="2000" dirty="0"/>
              <a:t>Modeling Assumptions - Direct Tunneling</a:t>
            </a:r>
          </a:p>
          <a:p>
            <a:pPr marL="361950" indent="-361950">
              <a:spcBef>
                <a:spcPts val="100"/>
              </a:spcBef>
              <a:buFont typeface="Wingdings" panose="05000000000000000000" pitchFamily="2" charset="2"/>
              <a:buChar char="q"/>
            </a:pPr>
            <a:r>
              <a:rPr lang="en-US" sz="2000" dirty="0"/>
              <a:t>Modeling Assumptions: Fowler - </a:t>
            </a:r>
            <a:r>
              <a:rPr lang="en-US" sz="2000" dirty="0" err="1"/>
              <a:t>Nordheim</a:t>
            </a:r>
            <a:r>
              <a:rPr lang="en-US" sz="2000" dirty="0"/>
              <a:t> Tunneling</a:t>
            </a:r>
          </a:p>
          <a:p>
            <a:pPr marL="361950" indent="-361950">
              <a:spcBef>
                <a:spcPts val="100"/>
              </a:spcBef>
              <a:buFont typeface="Wingdings" panose="05000000000000000000" pitchFamily="2" charset="2"/>
              <a:buChar char="q"/>
            </a:pPr>
            <a:r>
              <a:rPr lang="en-US" sz="2000" dirty="0"/>
              <a:t>Quantum Mechanical Calculations</a:t>
            </a:r>
          </a:p>
          <a:p>
            <a:pPr marL="361950" indent="-361950">
              <a:spcBef>
                <a:spcPts val="100"/>
              </a:spcBef>
              <a:buFont typeface="Wingdings" panose="05000000000000000000" pitchFamily="2" charset="2"/>
              <a:buChar char="q"/>
            </a:pPr>
            <a:r>
              <a:rPr lang="en-US" sz="2000" dirty="0"/>
              <a:t>Density-Gradient Approximation</a:t>
            </a:r>
          </a:p>
          <a:p>
            <a:pPr marL="361950" indent="-361950">
              <a:spcBef>
                <a:spcPts val="100"/>
              </a:spcBef>
              <a:buFont typeface="Wingdings" panose="05000000000000000000" pitchFamily="2" charset="2"/>
              <a:buChar char="q"/>
            </a:pPr>
            <a:r>
              <a:rPr lang="en-US" sz="2000" dirty="0"/>
              <a:t>Transmission Coefficient Approach</a:t>
            </a:r>
          </a:p>
          <a:p>
            <a:pPr marL="361950" indent="-361950">
              <a:spcBef>
                <a:spcPts val="100"/>
              </a:spcBef>
              <a:buFont typeface="Wingdings" panose="05000000000000000000" pitchFamily="2" charset="2"/>
              <a:buChar char="q"/>
            </a:pPr>
            <a:r>
              <a:rPr lang="en-US" sz="2000" dirty="0"/>
              <a:t>Dependence of Current</a:t>
            </a:r>
          </a:p>
          <a:p>
            <a:pPr marL="361950" indent="-361950">
              <a:spcBef>
                <a:spcPts val="100"/>
              </a:spcBef>
              <a:buFont typeface="Wingdings" panose="05000000000000000000" pitchFamily="2" charset="2"/>
              <a:buChar char="q"/>
            </a:pPr>
            <a:r>
              <a:rPr lang="en-US" sz="2000" dirty="0"/>
              <a:t>Formulation Of The Numerical Model </a:t>
            </a:r>
          </a:p>
          <a:p>
            <a:pPr marL="361950" indent="-361950">
              <a:spcBef>
                <a:spcPts val="100"/>
              </a:spcBef>
              <a:buFont typeface="Wingdings" panose="05000000000000000000" pitchFamily="2" charset="2"/>
              <a:buChar char="q"/>
            </a:pPr>
            <a:r>
              <a:rPr lang="en-US" sz="2000" dirty="0"/>
              <a:t>Numerical Results </a:t>
            </a:r>
          </a:p>
          <a:p>
            <a:pPr marL="361950" indent="-361950">
              <a:spcBef>
                <a:spcPts val="100"/>
              </a:spcBef>
              <a:buFont typeface="Wingdings" panose="05000000000000000000" pitchFamily="2" charset="2"/>
              <a:buChar char="q"/>
            </a:pPr>
            <a:r>
              <a:rPr lang="en-US" sz="2000" dirty="0"/>
              <a:t>Circuit Simulations </a:t>
            </a:r>
          </a:p>
          <a:p>
            <a:pPr marL="361950" indent="-361950">
              <a:spcBef>
                <a:spcPts val="100"/>
              </a:spcBef>
              <a:buFont typeface="Wingdings" panose="05000000000000000000" pitchFamily="2" charset="2"/>
              <a:buChar char="q"/>
            </a:pPr>
            <a:r>
              <a:rPr lang="en-US" sz="2000" dirty="0"/>
              <a:t>Influence of Oxide Thickness</a:t>
            </a:r>
          </a:p>
          <a:p>
            <a:pPr marL="0" indent="0">
              <a:spcBef>
                <a:spcPts val="100"/>
              </a:spcBef>
              <a:buNone/>
            </a:pPr>
            <a:endParaRPr lang="en-US" sz="20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016002"/>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C230D63A-18AE-918A-A094-5B65AEFFEC5A}"/>
              </a:ext>
            </a:extLst>
          </p:cNvPr>
          <p:cNvSpPr txBox="1">
            <a:spLocks/>
          </p:cNvSpPr>
          <p:nvPr/>
        </p:nvSpPr>
        <p:spPr>
          <a:xfrm>
            <a:off x="6215063" y="1016003"/>
            <a:ext cx="5500687" cy="544194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spcBef>
                <a:spcPts val="100"/>
              </a:spcBef>
              <a:buFont typeface="Wingdings" panose="05000000000000000000" pitchFamily="2" charset="2"/>
              <a:buChar char="q"/>
            </a:pPr>
            <a:r>
              <a:rPr lang="en-US" sz="2000" dirty="0"/>
              <a:t>Quantization of energy in levels: Accumulation and Inversion </a:t>
            </a:r>
          </a:p>
          <a:p>
            <a:pPr marL="361950" indent="-361950">
              <a:spcBef>
                <a:spcPts val="100"/>
              </a:spcBef>
              <a:buFont typeface="Wingdings" panose="05000000000000000000" pitchFamily="2" charset="2"/>
              <a:buChar char="q"/>
            </a:pPr>
            <a:r>
              <a:rPr lang="en-US" sz="2000" dirty="0"/>
              <a:t>Components of tunneling currents </a:t>
            </a:r>
          </a:p>
          <a:p>
            <a:pPr marL="361950" indent="-361950">
              <a:spcBef>
                <a:spcPts val="100"/>
              </a:spcBef>
              <a:buFont typeface="Wingdings" panose="05000000000000000000" pitchFamily="2" charset="2"/>
              <a:buChar char="q"/>
            </a:pPr>
            <a:r>
              <a:rPr lang="en-US" sz="2000" dirty="0"/>
              <a:t>Current Distribution in MOSFET Channels</a:t>
            </a:r>
          </a:p>
          <a:p>
            <a:pPr marL="361950" indent="-361950">
              <a:spcBef>
                <a:spcPts val="100"/>
              </a:spcBef>
              <a:buFont typeface="Wingdings" panose="05000000000000000000" pitchFamily="2" charset="2"/>
              <a:buChar char="q"/>
            </a:pPr>
            <a:r>
              <a:rPr lang="en-US" sz="2000" dirty="0"/>
              <a:t>Semiconductor Gate Layer Depletion</a:t>
            </a:r>
          </a:p>
          <a:p>
            <a:pPr marL="361950" indent="-361950">
              <a:spcBef>
                <a:spcPts val="100"/>
              </a:spcBef>
              <a:buFont typeface="Wingdings" panose="05000000000000000000" pitchFamily="2" charset="2"/>
              <a:buChar char="q"/>
            </a:pPr>
            <a:r>
              <a:rPr lang="en-US" sz="2000" dirty="0"/>
              <a:t>Potential Barrier Lowering Through Image Forces</a:t>
            </a:r>
          </a:p>
          <a:p>
            <a:pPr marL="361950" indent="-361950">
              <a:spcBef>
                <a:spcPts val="100"/>
              </a:spcBef>
              <a:buFont typeface="Wingdings" panose="05000000000000000000" pitchFamily="2" charset="2"/>
              <a:buChar char="q"/>
            </a:pPr>
            <a:r>
              <a:rPr lang="en-US" sz="2000" dirty="0"/>
              <a:t>Compact MOS Models: Understanding and Analyzing Gate Current</a:t>
            </a:r>
          </a:p>
          <a:p>
            <a:pPr marL="361950" indent="-361950">
              <a:spcBef>
                <a:spcPts val="100"/>
              </a:spcBef>
              <a:buFont typeface="Wingdings" panose="05000000000000000000" pitchFamily="2" charset="2"/>
              <a:buChar char="q"/>
            </a:pPr>
            <a:r>
              <a:rPr lang="en-US" sz="2000" dirty="0"/>
              <a:t>Consequences of Gate Tunneling Current on Device Performance</a:t>
            </a:r>
          </a:p>
          <a:p>
            <a:pPr marL="361950" indent="-361950">
              <a:spcBef>
                <a:spcPts val="100"/>
              </a:spcBef>
              <a:buFont typeface="Wingdings" panose="05000000000000000000" pitchFamily="2" charset="2"/>
              <a:buChar char="q"/>
            </a:pPr>
            <a:r>
              <a:rPr lang="en-US" sz="2000" dirty="0"/>
              <a:t>Conclusion</a:t>
            </a:r>
          </a:p>
          <a:p>
            <a:pPr marL="361950" indent="-361950">
              <a:spcBef>
                <a:spcPts val="100"/>
              </a:spcBef>
              <a:buFont typeface="Wingdings" panose="05000000000000000000" pitchFamily="2" charset="2"/>
              <a:buChar char="q"/>
            </a:pPr>
            <a:r>
              <a:rPr lang="en-US" sz="2000" dirty="0"/>
              <a:t>References</a:t>
            </a:r>
          </a:p>
        </p:txBody>
      </p:sp>
    </p:spTree>
    <p:extLst>
      <p:ext uri="{BB962C8B-B14F-4D97-AF65-F5344CB8AC3E}">
        <p14:creationId xmlns:p14="http://schemas.microsoft.com/office/powerpoint/2010/main" val="5959488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8215533" y="3370324"/>
            <a:ext cx="2630658" cy="116761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Table 1: The basic input parameters for MOSFET device</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pic>
        <p:nvPicPr>
          <p:cNvPr id="2" name="Picture 1">
            <a:extLst>
              <a:ext uri="{FF2B5EF4-FFF2-40B4-BE49-F238E27FC236}">
                <a16:creationId xmlns:a16="http://schemas.microsoft.com/office/drawing/2014/main" id="{56815FE8-7B17-88A3-BDF9-7DDB3CCB078F}"/>
              </a:ext>
            </a:extLst>
          </p:cNvPr>
          <p:cNvPicPr>
            <a:picLocks noChangeAspect="1"/>
          </p:cNvPicPr>
          <p:nvPr/>
        </p:nvPicPr>
        <p:blipFill>
          <a:blip r:embed="rId3"/>
          <a:stretch>
            <a:fillRect/>
          </a:stretch>
        </p:blipFill>
        <p:spPr>
          <a:xfrm>
            <a:off x="2799470" y="1546158"/>
            <a:ext cx="5106573" cy="4844085"/>
          </a:xfrm>
          <a:prstGeom prst="rect">
            <a:avLst/>
          </a:prstGeom>
        </p:spPr>
      </p:pic>
    </p:spTree>
    <p:extLst>
      <p:ext uri="{BB962C8B-B14F-4D97-AF65-F5344CB8AC3E}">
        <p14:creationId xmlns:p14="http://schemas.microsoft.com/office/powerpoint/2010/main" val="23530429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683930" y="4293347"/>
            <a:ext cx="3078410" cy="1157288"/>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5: Tunneling current as function of V</a:t>
            </a:r>
            <a:r>
              <a:rPr lang="en-US" sz="2000" baseline="-25000" dirty="0"/>
              <a:t>G</a:t>
            </a:r>
            <a:r>
              <a:rPr lang="en-US" sz="2000" dirty="0"/>
              <a:t> at different values of t</a:t>
            </a:r>
            <a:r>
              <a:rPr lang="en-US" sz="2000" baseline="-25000" dirty="0"/>
              <a:t>ox </a:t>
            </a:r>
            <a:r>
              <a:rPr lang="en-US" sz="2000" dirty="0"/>
              <a:t>[4] </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pic>
        <p:nvPicPr>
          <p:cNvPr id="4" name="Picture 3">
            <a:extLst>
              <a:ext uri="{FF2B5EF4-FFF2-40B4-BE49-F238E27FC236}">
                <a16:creationId xmlns:a16="http://schemas.microsoft.com/office/drawing/2014/main" id="{318B1CFB-6B1D-F4BF-6E9B-2BEA12BC8A12}"/>
              </a:ext>
            </a:extLst>
          </p:cNvPr>
          <p:cNvPicPr>
            <a:picLocks noChangeAspect="1"/>
          </p:cNvPicPr>
          <p:nvPr/>
        </p:nvPicPr>
        <p:blipFill>
          <a:blip r:embed="rId3"/>
          <a:stretch>
            <a:fillRect/>
          </a:stretch>
        </p:blipFill>
        <p:spPr>
          <a:xfrm>
            <a:off x="271466" y="1554330"/>
            <a:ext cx="3903338" cy="2739017"/>
          </a:xfrm>
          <a:prstGeom prst="rect">
            <a:avLst/>
          </a:prstGeom>
        </p:spPr>
      </p:pic>
      <p:pic>
        <p:nvPicPr>
          <p:cNvPr id="7" name="Picture 6">
            <a:extLst>
              <a:ext uri="{FF2B5EF4-FFF2-40B4-BE49-F238E27FC236}">
                <a16:creationId xmlns:a16="http://schemas.microsoft.com/office/drawing/2014/main" id="{F6660CE4-7544-C64A-24E4-707A2EC2A4F5}"/>
              </a:ext>
            </a:extLst>
          </p:cNvPr>
          <p:cNvPicPr>
            <a:picLocks noChangeAspect="1"/>
          </p:cNvPicPr>
          <p:nvPr/>
        </p:nvPicPr>
        <p:blipFill>
          <a:blip r:embed="rId4"/>
          <a:stretch>
            <a:fillRect/>
          </a:stretch>
        </p:blipFill>
        <p:spPr>
          <a:xfrm>
            <a:off x="4402464" y="3138502"/>
            <a:ext cx="7772400" cy="3093971"/>
          </a:xfrm>
          <a:prstGeom prst="rect">
            <a:avLst/>
          </a:prstGeom>
        </p:spPr>
      </p:pic>
      <p:sp>
        <p:nvSpPr>
          <p:cNvPr id="8" name="Content Placeholder 2">
            <a:extLst>
              <a:ext uri="{FF2B5EF4-FFF2-40B4-BE49-F238E27FC236}">
                <a16:creationId xmlns:a16="http://schemas.microsoft.com/office/drawing/2014/main" id="{875946A4-8B45-0688-04CC-E91ABD38EB97}"/>
              </a:ext>
            </a:extLst>
          </p:cNvPr>
          <p:cNvSpPr txBox="1">
            <a:spLocks/>
          </p:cNvSpPr>
          <p:nvPr/>
        </p:nvSpPr>
        <p:spPr>
          <a:xfrm>
            <a:off x="5316884" y="1970882"/>
            <a:ext cx="5943560" cy="1167616"/>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6: Tunneling current as function of V</a:t>
            </a:r>
            <a:r>
              <a:rPr lang="en-US" sz="2000" baseline="-25000" dirty="0"/>
              <a:t>G</a:t>
            </a:r>
            <a:r>
              <a:rPr lang="en-US" sz="2000" dirty="0"/>
              <a:t> at different values of t</a:t>
            </a:r>
            <a:r>
              <a:rPr lang="en-US" sz="2000" baseline="-25000" dirty="0"/>
              <a:t>ox</a:t>
            </a:r>
            <a:r>
              <a:rPr lang="en-US" sz="2000" dirty="0"/>
              <a:t>. [4] </a:t>
            </a:r>
          </a:p>
          <a:p>
            <a:pPr marL="85725" indent="0">
              <a:buNone/>
            </a:pPr>
            <a:r>
              <a:rPr lang="en-US" sz="2000" dirty="0"/>
              <a:t>Figure 7: tunneling current as function of V</a:t>
            </a:r>
            <a:r>
              <a:rPr lang="en-US" sz="2000" baseline="-25000" dirty="0"/>
              <a:t>DS</a:t>
            </a:r>
            <a:r>
              <a:rPr lang="en-US" sz="2000" dirty="0"/>
              <a:t> [4]</a:t>
            </a:r>
          </a:p>
        </p:txBody>
      </p:sp>
    </p:spTree>
    <p:extLst>
      <p:ext uri="{BB962C8B-B14F-4D97-AF65-F5344CB8AC3E}">
        <p14:creationId xmlns:p14="http://schemas.microsoft.com/office/powerpoint/2010/main" val="6042131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dirty="0"/>
              <a:t>Though the calculations are generally applicable for any other semiconductor materials for the substrate and any other materials for the gate contact, the numerical results are limited to P-type silicon substrate MOSFET (n-channel) with a polysilicon for the gate contact. Table 1 presents a list of the numerical values corresponding to the model parameters.</a:t>
            </a:r>
          </a:p>
          <a:p>
            <a:pPr marL="740283" lvl="1" indent="-361950">
              <a:buFont typeface="Wingdings" panose="05000000000000000000" pitchFamily="2" charset="2"/>
              <a:buChar char="v"/>
            </a:pPr>
            <a:r>
              <a:rPr lang="en-US" sz="2000" u="sng" dirty="0"/>
              <a:t>Oxide Thickness's Impact On The Gate Current</a:t>
            </a:r>
          </a:p>
          <a:p>
            <a:pPr marL="923163" lvl="2" indent="-361950">
              <a:buFont typeface="Wingdings" panose="05000000000000000000" pitchFamily="2" charset="2"/>
              <a:buChar char="v"/>
            </a:pPr>
            <a:r>
              <a:rPr lang="en-US" sz="2000" dirty="0"/>
              <a:t>As illustrated in Figure 5, a decrease in oxide thickness will result in a rise in gate current because it increases the likelihood that carriers will tunnel through the gate insulator, which in turn increases the tunneling current. As an example, Figure 6 illustrates the gate current as a function of gate voltage at various oxide thicknesses, allowing one to compare the numerical result with accurate observations. </a:t>
            </a:r>
          </a:p>
          <a:p>
            <a:pPr marL="923163" lvl="2" indent="-361950">
              <a:buFont typeface="Wingdings" panose="05000000000000000000" pitchFamily="2" charset="2"/>
              <a:buChar char="v"/>
            </a:pPr>
            <a:r>
              <a:rPr lang="en-US" sz="2000" dirty="0"/>
              <a:t>The numerical model's generated gate currents for oxide thicknesses of 1.5 and 1.3 nm show good agreement with measurement values. The surface roughness, the uncertainty surrounding the effective oxide thickness, and the voltage drop at the poly-gate resulting from the gate leakage current are likely the causes of the discrepancies between the simulated and observed data in Figure 6.</a:t>
            </a:r>
          </a:p>
          <a:p>
            <a:pPr marL="740283" lvl="1" indent="-361950">
              <a:buFont typeface="Wingdings" panose="05000000000000000000" pitchFamily="2" charset="2"/>
              <a:buChar char="v"/>
            </a:pPr>
            <a:endParaRPr lang="en-US" sz="1800" dirty="0"/>
          </a:p>
          <a:p>
            <a:pPr marL="447675" indent="-361950">
              <a:buFont typeface="Wingdings" panose="05000000000000000000" pitchFamily="2" charset="2"/>
              <a:buChar char="v"/>
            </a:pPr>
            <a:endParaRPr lang="en-US" sz="2000" dirty="0"/>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spTree>
    <p:extLst>
      <p:ext uri="{BB962C8B-B14F-4D97-AF65-F5344CB8AC3E}">
        <p14:creationId xmlns:p14="http://schemas.microsoft.com/office/powerpoint/2010/main" val="17960794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sp>
        <p:nvSpPr>
          <p:cNvPr id="8" name="Content Placeholder 2">
            <a:extLst>
              <a:ext uri="{FF2B5EF4-FFF2-40B4-BE49-F238E27FC236}">
                <a16:creationId xmlns:a16="http://schemas.microsoft.com/office/drawing/2014/main" id="{875946A4-8B45-0688-04CC-E91ABD38EB97}"/>
              </a:ext>
            </a:extLst>
          </p:cNvPr>
          <p:cNvSpPr txBox="1">
            <a:spLocks/>
          </p:cNvSpPr>
          <p:nvPr/>
        </p:nvSpPr>
        <p:spPr>
          <a:xfrm>
            <a:off x="1066800" y="5070906"/>
            <a:ext cx="10088880" cy="116761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t>Figure 8: the drain current as function of VDS for different channel length (a)L=1 </a:t>
            </a:r>
            <a:r>
              <a:rPr lang="el-GR" sz="2000" dirty="0"/>
              <a:t>μ</a:t>
            </a:r>
            <a:r>
              <a:rPr lang="en-US" sz="2000" dirty="0"/>
              <a:t>m (b) L=10 </a:t>
            </a:r>
            <a:r>
              <a:rPr lang="el-GR" sz="2000" dirty="0"/>
              <a:t>μ</a:t>
            </a:r>
            <a:r>
              <a:rPr lang="en-US" sz="2000" dirty="0"/>
              <a:t>m . [4]</a:t>
            </a:r>
          </a:p>
        </p:txBody>
      </p:sp>
      <p:pic>
        <p:nvPicPr>
          <p:cNvPr id="2" name="Picture 1">
            <a:extLst>
              <a:ext uri="{FF2B5EF4-FFF2-40B4-BE49-F238E27FC236}">
                <a16:creationId xmlns:a16="http://schemas.microsoft.com/office/drawing/2014/main" id="{D4281674-7BDD-5BDE-42A3-CB2C5ACF87F8}"/>
              </a:ext>
            </a:extLst>
          </p:cNvPr>
          <p:cNvPicPr>
            <a:picLocks noChangeAspect="1"/>
          </p:cNvPicPr>
          <p:nvPr/>
        </p:nvPicPr>
        <p:blipFill>
          <a:blip r:embed="rId3"/>
          <a:stretch>
            <a:fillRect/>
          </a:stretch>
        </p:blipFill>
        <p:spPr>
          <a:xfrm>
            <a:off x="2209800" y="1787094"/>
            <a:ext cx="7772400" cy="3283812"/>
          </a:xfrm>
          <a:prstGeom prst="rect">
            <a:avLst/>
          </a:prstGeom>
        </p:spPr>
      </p:pic>
    </p:spTree>
    <p:extLst>
      <p:ext uri="{BB962C8B-B14F-4D97-AF65-F5344CB8AC3E}">
        <p14:creationId xmlns:p14="http://schemas.microsoft.com/office/powerpoint/2010/main" val="2072676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822275"/>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0283" lvl="1" indent="-361950">
              <a:buFont typeface="Wingdings" panose="05000000000000000000" pitchFamily="2" charset="2"/>
              <a:buChar char="v"/>
            </a:pPr>
            <a:r>
              <a:rPr lang="en-US" sz="2000" u="sng" dirty="0"/>
              <a:t>Drain Voltage's Impact On Gate Current</a:t>
            </a:r>
          </a:p>
          <a:p>
            <a:pPr marL="923163" lvl="2" indent="-361950">
              <a:buFont typeface="Wingdings" panose="05000000000000000000" pitchFamily="2" charset="2"/>
              <a:buChar char="v"/>
            </a:pPr>
            <a:r>
              <a:rPr lang="en-US" sz="2000" dirty="0"/>
              <a:t>As seen in Fig. 7, the gate tunneling current is computed as a function of drain voltage for various gate voltage levels to account for the impact of drain voltage on the current. Because of the increased surface potential at the drain, which lowers the voltage across the insulator, the simulated gate current drops as the drain bias increases. </a:t>
            </a:r>
          </a:p>
          <a:p>
            <a:pPr marL="923163" lvl="2" indent="-361950">
              <a:buFont typeface="Wingdings" panose="05000000000000000000" pitchFamily="2" charset="2"/>
              <a:buChar char="v"/>
            </a:pPr>
            <a:r>
              <a:rPr lang="en-US" sz="2000" dirty="0"/>
              <a:t>When the potential of the drain is larger than the gate's, the direction of gate current near the drain region may even reverse. The gate current impact is predominant at high VGS &amp; low VDS bias circumstances. As a result, the total gate tunneling current decreases as the drain bias shifts from the linear to saturation region operation.</a:t>
            </a:r>
          </a:p>
          <a:p>
            <a:pPr marL="740283" lvl="1" indent="-361950">
              <a:buFont typeface="Wingdings" panose="05000000000000000000" pitchFamily="2" charset="2"/>
              <a:buChar char="v"/>
            </a:pPr>
            <a:r>
              <a:rPr lang="en-US" sz="2000" u="sng" dirty="0"/>
              <a:t>Tunneling Current's Impact On Drain Current</a:t>
            </a:r>
          </a:p>
          <a:p>
            <a:pPr marL="923163" lvl="2" indent="-361950">
              <a:buFont typeface="Wingdings" panose="05000000000000000000" pitchFamily="2" charset="2"/>
              <a:buChar char="v"/>
            </a:pPr>
            <a:r>
              <a:rPr lang="en-US" sz="2000" dirty="0"/>
              <a:t>Fig. 8(a) and (b) illustrate how the gate tunneling current affects the drain current for various channel </a:t>
            </a:r>
            <a:r>
              <a:rPr lang="en-US" sz="2000" dirty="0" err="1"/>
              <a:t>lengths.Since</a:t>
            </a:r>
            <a:r>
              <a:rPr lang="en-US" sz="2000" dirty="0"/>
              <a:t> the channel current is significantly higher than the gate current and the gate current drops with decreasing channel length, it is evident that the effect of the gate tunneling current on the drain current becomes less problematic for the short channel MOSFETs. </a:t>
            </a:r>
          </a:p>
          <a:p>
            <a:pPr marL="923163" lvl="2" indent="-361950">
              <a:buFont typeface="Wingdings" panose="05000000000000000000" pitchFamily="2" charset="2"/>
              <a:buChar char="v"/>
            </a:pPr>
            <a:r>
              <a:rPr lang="en-US" sz="2000" dirty="0"/>
              <a:t>The total gate currents for the entire chip will pose a severe issue for applications requiring battery operation, even though the gate currents for a single transistor might not seem like much.</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Numerical Results </a:t>
            </a:r>
          </a:p>
        </p:txBody>
      </p:sp>
    </p:spTree>
    <p:extLst>
      <p:ext uri="{BB962C8B-B14F-4D97-AF65-F5344CB8AC3E}">
        <p14:creationId xmlns:p14="http://schemas.microsoft.com/office/powerpoint/2010/main" val="1180390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Circuit Simulations </a:t>
            </a:r>
          </a:p>
        </p:txBody>
      </p:sp>
      <p:sp>
        <p:nvSpPr>
          <p:cNvPr id="8" name="Content Placeholder 2">
            <a:extLst>
              <a:ext uri="{FF2B5EF4-FFF2-40B4-BE49-F238E27FC236}">
                <a16:creationId xmlns:a16="http://schemas.microsoft.com/office/drawing/2014/main" id="{875946A4-8B45-0688-04CC-E91ABD38EB97}"/>
              </a:ext>
            </a:extLst>
          </p:cNvPr>
          <p:cNvSpPr txBox="1">
            <a:spLocks/>
          </p:cNvSpPr>
          <p:nvPr/>
        </p:nvSpPr>
        <p:spPr>
          <a:xfrm>
            <a:off x="1051559" y="5427371"/>
            <a:ext cx="10088880" cy="100430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CA" sz="2400" dirty="0"/>
              <a:t>Figure 9: Schematic of CMOS inverter. Fig.10: Transfer characteristics of CMOS Inverter for gate oxide thinner than 2nm [4]  </a:t>
            </a:r>
          </a:p>
        </p:txBody>
      </p:sp>
      <p:pic>
        <p:nvPicPr>
          <p:cNvPr id="3" name="Picture 2">
            <a:extLst>
              <a:ext uri="{FF2B5EF4-FFF2-40B4-BE49-F238E27FC236}">
                <a16:creationId xmlns:a16="http://schemas.microsoft.com/office/drawing/2014/main" id="{E94A984C-775B-885A-25C5-ACE369168912}"/>
              </a:ext>
            </a:extLst>
          </p:cNvPr>
          <p:cNvPicPr>
            <a:picLocks noChangeAspect="1"/>
          </p:cNvPicPr>
          <p:nvPr/>
        </p:nvPicPr>
        <p:blipFill>
          <a:blip r:embed="rId3"/>
          <a:stretch>
            <a:fillRect/>
          </a:stretch>
        </p:blipFill>
        <p:spPr>
          <a:xfrm>
            <a:off x="2507868" y="1623786"/>
            <a:ext cx="7176264" cy="3905449"/>
          </a:xfrm>
          <a:prstGeom prst="rect">
            <a:avLst/>
          </a:prstGeom>
        </p:spPr>
      </p:pic>
    </p:spTree>
    <p:extLst>
      <p:ext uri="{BB962C8B-B14F-4D97-AF65-F5344CB8AC3E}">
        <p14:creationId xmlns:p14="http://schemas.microsoft.com/office/powerpoint/2010/main" val="29719709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A0CC381-DE01-A333-6EC6-EF1DC7CEDFA9}"/>
              </a:ext>
            </a:extLst>
          </p:cNvPr>
          <p:cNvSpPr txBox="1">
            <a:spLocks/>
          </p:cNvSpPr>
          <p:nvPr/>
        </p:nvSpPr>
        <p:spPr>
          <a:xfrm>
            <a:off x="1066800" y="928475"/>
            <a:ext cx="10058400" cy="58954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Circuit Simulations </a:t>
            </a:r>
          </a:p>
        </p:txBody>
      </p:sp>
      <p:sp>
        <p:nvSpPr>
          <p:cNvPr id="2" name="Content Placeholder 2">
            <a:extLst>
              <a:ext uri="{FF2B5EF4-FFF2-40B4-BE49-F238E27FC236}">
                <a16:creationId xmlns:a16="http://schemas.microsoft.com/office/drawing/2014/main" id="{C73FD074-F630-4E32-E6B9-0B1D18AD47D9}"/>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Data Utilization</a:t>
            </a:r>
            <a:r>
              <a:rPr lang="en-US" sz="2400" dirty="0">
                <a:solidFill>
                  <a:schemeClr val="tx1"/>
                </a:solidFill>
              </a:rPr>
              <a:t>: The numerical data obtained from the experiments are used to simulate the effect of gate current on the transfer characteristics of the CMOS inverter, as shown in Fig.9.</a:t>
            </a:r>
          </a:p>
          <a:p>
            <a:pPr marL="447675" indent="-361950">
              <a:buFont typeface="Wingdings" panose="05000000000000000000" pitchFamily="2" charset="2"/>
              <a:buChar char="v"/>
            </a:pPr>
            <a:r>
              <a:rPr lang="en-US" sz="2400" u="sng" dirty="0">
                <a:solidFill>
                  <a:schemeClr val="tx1"/>
                </a:solidFill>
              </a:rPr>
              <a:t>Simulation Results</a:t>
            </a:r>
            <a:r>
              <a:rPr lang="en-US" sz="2400" dirty="0">
                <a:solidFill>
                  <a:schemeClr val="tx1"/>
                </a:solidFill>
              </a:rPr>
              <a:t>: The results of these simulations are depicted in Fig.10. They demonstrate the impact of scaling down the oxide thickness to less than 2nm.</a:t>
            </a:r>
          </a:p>
          <a:p>
            <a:pPr marL="447675" indent="-361950">
              <a:buFont typeface="Wingdings" panose="05000000000000000000" pitchFamily="2" charset="2"/>
              <a:buChar char="v"/>
            </a:pPr>
            <a:r>
              <a:rPr lang="en-US" sz="2400" u="sng" dirty="0">
                <a:solidFill>
                  <a:schemeClr val="tx1"/>
                </a:solidFill>
              </a:rPr>
              <a:t>Implications</a:t>
            </a:r>
            <a:r>
              <a:rPr lang="en-US" sz="2400" dirty="0">
                <a:solidFill>
                  <a:schemeClr val="tx1"/>
                </a:solidFill>
              </a:rPr>
              <a:t>: Reducing the oxide thickness to below 2nm leads to a significant increase in the output low-level voltage. This increase worsens the noise margin and can result in faulty operation for the CMOS inverter.</a:t>
            </a:r>
          </a:p>
        </p:txBody>
      </p:sp>
    </p:spTree>
    <p:extLst>
      <p:ext uri="{BB962C8B-B14F-4D97-AF65-F5344CB8AC3E}">
        <p14:creationId xmlns:p14="http://schemas.microsoft.com/office/powerpoint/2010/main" val="34841699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Influence of Oxide Thickness</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Oxide Thickness Determination</a:t>
            </a:r>
            <a:r>
              <a:rPr lang="en-US" sz="2400" dirty="0">
                <a:solidFill>
                  <a:schemeClr val="tx1"/>
                </a:solidFill>
              </a:rPr>
              <a:t>: The study utilized ellipsometry and C-V measurements for determining the oxide thickness. Ellipsometry provided an initial guide, while C-V measurements offered a more accurate thickness by accounting for the accumulation layer in silicon. The study employed an MOS array with </a:t>
            </a:r>
            <a:r>
              <a:rPr lang="en-US" sz="2400" dirty="0" err="1">
                <a:solidFill>
                  <a:schemeClr val="tx1"/>
                </a:solidFill>
              </a:rPr>
              <a:t>CrAu</a:t>
            </a:r>
            <a:r>
              <a:rPr lang="en-US" sz="2400" dirty="0">
                <a:solidFill>
                  <a:schemeClr val="tx1"/>
                </a:solidFill>
              </a:rPr>
              <a:t> metallization and patterning, considering film reduction due to metallization.</a:t>
            </a:r>
          </a:p>
          <a:p>
            <a:pPr marL="447675" indent="-361950">
              <a:buFont typeface="Wingdings" panose="05000000000000000000" pitchFamily="2" charset="2"/>
              <a:buChar char="v"/>
            </a:pPr>
            <a:r>
              <a:rPr lang="en-US" sz="2400" u="sng" dirty="0">
                <a:solidFill>
                  <a:schemeClr val="tx1"/>
                </a:solidFill>
              </a:rPr>
              <a:t>Capacitance Analysis</a:t>
            </a:r>
            <a:r>
              <a:rPr lang="en-US" sz="2400" dirty="0">
                <a:solidFill>
                  <a:schemeClr val="tx1"/>
                </a:solidFill>
              </a:rPr>
              <a:t>: The analysis of capacitance showed that for a 40 A oxide film, the capacitance did not saturate at the oxide capacitance Cox even at high fields corresponding to degenerate accumulation. The study introduced a convenient expression involving surface capacitance C to provide insights into the contribution of the accumulation layer in silicon.</a:t>
            </a:r>
          </a:p>
          <a:p>
            <a:pPr marL="447675" indent="-361950">
              <a:buFont typeface="Wingdings" panose="05000000000000000000" pitchFamily="2" charset="2"/>
              <a:buChar char="v"/>
            </a:pPr>
            <a:r>
              <a:rPr lang="en-US" sz="2400" u="sng" dirty="0">
                <a:solidFill>
                  <a:schemeClr val="tx1"/>
                </a:solidFill>
              </a:rPr>
              <a:t>Tunneling Current and Capacitance Correlation</a:t>
            </a:r>
            <a:r>
              <a:rPr lang="en-US" sz="2400" dirty="0">
                <a:solidFill>
                  <a:schemeClr val="tx1"/>
                </a:solidFill>
              </a:rPr>
              <a:t>: The research identified a smooth correlation between the measured tunneling current and capacitance across adjacent MOS squares. The log of the tunneling current was found to be nearly proportional to the oxide thickness. This finding underscores the uniformity or slight regular variation in the oxide film, indicating high overall uniformity.</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0083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4976435"/>
            <a:ext cx="10058400" cy="133471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10: Tunneling characteristics at various oxide thicknesses – Two wafers with various surface treatments yielded varied results. Tunneling current interdependency throughout oxide thicknesses. [2]</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F1ED5BD-D9F1-C630-2FA9-1C5D823D6B47}"/>
              </a:ext>
            </a:extLst>
          </p:cNvPr>
          <p:cNvPicPr>
            <a:picLocks noChangeAspect="1"/>
          </p:cNvPicPr>
          <p:nvPr/>
        </p:nvPicPr>
        <p:blipFill>
          <a:blip r:embed="rId3"/>
          <a:stretch>
            <a:fillRect/>
          </a:stretch>
        </p:blipFill>
        <p:spPr>
          <a:xfrm>
            <a:off x="2227505" y="1629605"/>
            <a:ext cx="3446487" cy="3346830"/>
          </a:xfrm>
          <a:prstGeom prst="rect">
            <a:avLst/>
          </a:prstGeom>
        </p:spPr>
      </p:pic>
      <p:pic>
        <p:nvPicPr>
          <p:cNvPr id="6" name="Picture 5">
            <a:extLst>
              <a:ext uri="{FF2B5EF4-FFF2-40B4-BE49-F238E27FC236}">
                <a16:creationId xmlns:a16="http://schemas.microsoft.com/office/drawing/2014/main" id="{57C77F00-B061-A0BF-2644-47E3ADFCEC50}"/>
              </a:ext>
            </a:extLst>
          </p:cNvPr>
          <p:cNvPicPr>
            <a:picLocks noChangeAspect="1"/>
          </p:cNvPicPr>
          <p:nvPr/>
        </p:nvPicPr>
        <p:blipFill>
          <a:blip r:embed="rId4"/>
          <a:stretch>
            <a:fillRect/>
          </a:stretch>
        </p:blipFill>
        <p:spPr>
          <a:xfrm>
            <a:off x="6804216" y="1629605"/>
            <a:ext cx="2953975" cy="3346831"/>
          </a:xfrm>
          <a:prstGeom prst="rect">
            <a:avLst/>
          </a:prstGeom>
        </p:spPr>
      </p:pic>
      <p:sp>
        <p:nvSpPr>
          <p:cNvPr id="7" name="Title 1">
            <a:extLst>
              <a:ext uri="{FF2B5EF4-FFF2-40B4-BE49-F238E27FC236}">
                <a16:creationId xmlns:a16="http://schemas.microsoft.com/office/drawing/2014/main" id="{0E961702-800A-C769-785F-D431C057DDD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Influence of Oxide Thickness</a:t>
            </a:r>
          </a:p>
        </p:txBody>
      </p:sp>
    </p:spTree>
    <p:extLst>
      <p:ext uri="{BB962C8B-B14F-4D97-AF65-F5344CB8AC3E}">
        <p14:creationId xmlns:p14="http://schemas.microsoft.com/office/powerpoint/2010/main" val="1349918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78443"/>
            <a:ext cx="10058400" cy="1232710"/>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11. Diagrammatic band profile for a poly Si–SiO2–Si structure in inversion, demonstrating how carrier confinement in a limited potential well causes the creation of sub-bands. [1]</a:t>
            </a:r>
          </a:p>
          <a:p>
            <a:pPr marL="85725" indent="0">
              <a:buNone/>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2CAEF2C-BA86-C3F3-E29F-1823F40176C5}"/>
              </a:ext>
            </a:extLst>
          </p:cNvPr>
          <p:cNvPicPr>
            <a:picLocks noChangeAspect="1"/>
          </p:cNvPicPr>
          <p:nvPr/>
        </p:nvPicPr>
        <p:blipFill>
          <a:blip r:embed="rId3"/>
          <a:stretch>
            <a:fillRect/>
          </a:stretch>
        </p:blipFill>
        <p:spPr>
          <a:xfrm>
            <a:off x="3206563" y="1894333"/>
            <a:ext cx="5778874" cy="2733915"/>
          </a:xfrm>
          <a:prstGeom prst="rect">
            <a:avLst/>
          </a:prstGeom>
        </p:spPr>
      </p:pic>
    </p:spTree>
    <p:extLst>
      <p:ext uri="{BB962C8B-B14F-4D97-AF65-F5344CB8AC3E}">
        <p14:creationId xmlns:p14="http://schemas.microsoft.com/office/powerpoint/2010/main" val="1456573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Introduction</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lgn="just">
              <a:buFont typeface="Wingdings" panose="05000000000000000000" pitchFamily="2" charset="2"/>
              <a:buChar char="v"/>
            </a:pPr>
            <a:r>
              <a:rPr lang="en-US" sz="2400" dirty="0"/>
              <a:t>Semiconductor devices have transformed electronics and opened up new opportunities for growth in several sectors, including computing, telecommunications, energy, and healthcare. They are a crucial component of numerous devices that are necessary for modern living.</a:t>
            </a:r>
          </a:p>
          <a:p>
            <a:pPr marL="361950" indent="-361950" algn="just">
              <a:buFont typeface="Wingdings" panose="05000000000000000000" pitchFamily="2" charset="2"/>
              <a:buChar char="v"/>
            </a:pPr>
            <a:r>
              <a:rPr lang="en-US" sz="2400" dirty="0"/>
              <a:t>MOS structures have attracted a lot of interest in the electronics industry because of its special qualities, which include high electron mobility and low power consumption. In the contemporary digital era, when there is an increasing need for small and power-efficient electronic equipment, they are especially pertinent.</a:t>
            </a:r>
          </a:p>
          <a:p>
            <a:pPr marL="361950" indent="-361950" algn="just">
              <a:buFont typeface="Wingdings" panose="05000000000000000000" pitchFamily="2" charset="2"/>
              <a:buChar char="v"/>
            </a:pPr>
            <a:r>
              <a:rPr lang="en-US" sz="2400" dirty="0"/>
              <a:t>This talk aims to give a thorough understanding of the tunneling phenomenon in ultra-thin oxide MOS systems. Understanding this quantum mechanical phenomenon is essential for the further advancement of electronic devices, since it can have a substantial impact on the performance of MOS structures. </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8553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66800" y="1550386"/>
            <a:ext cx="10088880" cy="4760767"/>
          </a:xfrm>
          <a:prstGeom prst="rect">
            <a:avLst/>
          </a:prstGeom>
        </p:spPr>
        <p:txBody>
          <a:bodyPr>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FN Formula Limitations</a:t>
            </a:r>
            <a:r>
              <a:rPr lang="en-US" sz="2400" dirty="0">
                <a:solidFill>
                  <a:schemeClr val="tx1"/>
                </a:solidFill>
              </a:rPr>
              <a:t>: The Fowler-</a:t>
            </a:r>
            <a:r>
              <a:rPr lang="en-US" sz="2400" dirty="0" err="1">
                <a:solidFill>
                  <a:schemeClr val="tx1"/>
                </a:solidFill>
              </a:rPr>
              <a:t>Nordheim</a:t>
            </a:r>
            <a:r>
              <a:rPr lang="en-US" sz="2400" dirty="0">
                <a:solidFill>
                  <a:schemeClr val="tx1"/>
                </a:solidFill>
              </a:rPr>
              <a:t> (FN) formula, which assumes a three-dimensional free Fermi gas model, encounters inaccuracies in semiconductor capacitance estimation due to electric field-induced band bending. This leads to the formation of a two-dimensional electron gas (2-DEG) with quantization effects that alter the carrier concentration distribution and affect capacitance predictions.</a:t>
            </a:r>
          </a:p>
          <a:p>
            <a:pPr marL="447675" indent="-361950">
              <a:buFont typeface="Wingdings" panose="05000000000000000000" pitchFamily="2" charset="2"/>
              <a:buChar char="v"/>
            </a:pPr>
            <a:r>
              <a:rPr lang="en-US" sz="2400" u="sng" dirty="0">
                <a:solidFill>
                  <a:schemeClr val="tx1"/>
                </a:solidFill>
              </a:rPr>
              <a:t>Quantized Electron Energies</a:t>
            </a:r>
            <a:r>
              <a:rPr lang="en-US" sz="2400" dirty="0">
                <a:solidFill>
                  <a:schemeClr val="tx1"/>
                </a:solidFill>
              </a:rPr>
              <a:t>: The quantized electron energies in accumulation/inversion layers necessitate a departure from the free electron gas model. Gate tunneling current calculations incorporate a ‘carrier tunneling lifetime’ for electrons in quantized energy levels. This is determined through the simultaneous solution of </a:t>
            </a:r>
            <a:r>
              <a:rPr lang="en-US" sz="2400" dirty="0" err="1">
                <a:solidFill>
                  <a:schemeClr val="tx1"/>
                </a:solidFill>
              </a:rPr>
              <a:t>Schrödinger’s</a:t>
            </a:r>
            <a:r>
              <a:rPr lang="en-US" sz="2400" dirty="0">
                <a:solidFill>
                  <a:schemeClr val="tx1"/>
                </a:solidFill>
              </a:rPr>
              <a:t> equation, providing insights into their behavior in the potential well.</a:t>
            </a:r>
          </a:p>
          <a:p>
            <a:pPr marL="447675" indent="-361950">
              <a:buFont typeface="Wingdings" panose="05000000000000000000" pitchFamily="2" charset="2"/>
              <a:buChar char="v"/>
            </a:pPr>
            <a:r>
              <a:rPr lang="en-US" sz="2400" u="sng" dirty="0">
                <a:solidFill>
                  <a:schemeClr val="tx1"/>
                </a:solidFill>
              </a:rPr>
              <a:t>Barrier Lowering Considerations</a:t>
            </a:r>
            <a:r>
              <a:rPr lang="en-US" sz="2400" dirty="0">
                <a:solidFill>
                  <a:schemeClr val="tx1"/>
                </a:solidFill>
              </a:rPr>
              <a:t>: Gate tunneling current calculations require considering image-force-induced barrier lowering, especially for very thin oxides. This challenges the conventional neglect of this factor and emphasizes the necessity of accurate modeling for tunneling current predictions.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A88211E-6CC2-30E2-61E2-4566BBF0EABA}"/>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Tree>
    <p:extLst>
      <p:ext uri="{BB962C8B-B14F-4D97-AF65-F5344CB8AC3E}">
        <p14:creationId xmlns:p14="http://schemas.microsoft.com/office/powerpoint/2010/main" val="39928154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78443"/>
            <a:ext cx="10058400" cy="1232710"/>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12. Variation in the threshold voltage for electron and hole inversion layers due to quantum-mechanical processes in the substrate as compared to the classical theory [1]</a:t>
            </a:r>
          </a:p>
          <a:p>
            <a:pPr marL="85725" indent="0">
              <a:buNone/>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7030E9C-7817-6D6E-689A-1AE4E9B611C8}"/>
              </a:ext>
            </a:extLst>
          </p:cNvPr>
          <p:cNvPicPr>
            <a:picLocks noChangeAspect="1"/>
          </p:cNvPicPr>
          <p:nvPr/>
        </p:nvPicPr>
        <p:blipFill>
          <a:blip r:embed="rId3"/>
          <a:stretch>
            <a:fillRect/>
          </a:stretch>
        </p:blipFill>
        <p:spPr>
          <a:xfrm>
            <a:off x="3809902" y="1532091"/>
            <a:ext cx="4572196" cy="3606639"/>
          </a:xfrm>
          <a:prstGeom prst="rect">
            <a:avLst/>
          </a:prstGeom>
        </p:spPr>
      </p:pic>
      <p:sp>
        <p:nvSpPr>
          <p:cNvPr id="6" name="Title 1">
            <a:extLst>
              <a:ext uri="{FF2B5EF4-FFF2-40B4-BE49-F238E27FC236}">
                <a16:creationId xmlns:a16="http://schemas.microsoft.com/office/drawing/2014/main" id="{D4D0960E-3B2E-33DC-23E5-C5F15D3AC29B}"/>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Tree>
    <p:extLst>
      <p:ext uri="{BB962C8B-B14F-4D97-AF65-F5344CB8AC3E}">
        <p14:creationId xmlns:p14="http://schemas.microsoft.com/office/powerpoint/2010/main" val="8849873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Quantization Effects in Substrate</a:t>
            </a:r>
            <a:r>
              <a:rPr lang="en-US" sz="2400" dirty="0">
                <a:solidFill>
                  <a:schemeClr val="tx1"/>
                </a:solidFill>
              </a:rPr>
              <a:t>: Quantization effects, particularly pronounced in highly doped semiconductor substrates, lead to a significant increase in the threshold voltage of MOS transistors. This underscores the critical role of quantum effects in transistor performance.</a:t>
            </a:r>
          </a:p>
          <a:p>
            <a:pPr marL="447675" indent="-361950">
              <a:buFont typeface="Wingdings" panose="05000000000000000000" pitchFamily="2" charset="2"/>
              <a:buChar char="v"/>
            </a:pPr>
            <a:r>
              <a:rPr lang="en-US" sz="2400" u="sng" dirty="0">
                <a:solidFill>
                  <a:schemeClr val="tx1"/>
                </a:solidFill>
              </a:rPr>
              <a:t>Quantized Electron Energies</a:t>
            </a:r>
            <a:r>
              <a:rPr lang="en-US" sz="2400" dirty="0">
                <a:solidFill>
                  <a:schemeClr val="tx1"/>
                </a:solidFill>
              </a:rPr>
              <a:t>: The quantization of electron energies in accumulation/inversion layers necessitates the use of a ‘carrier tunneling lifetime’ instead of a ‘transmission probability’ for tunneling current calculations. This involves solving </a:t>
            </a:r>
            <a:r>
              <a:rPr lang="en-US" sz="2400" dirty="0" err="1">
                <a:solidFill>
                  <a:schemeClr val="tx1"/>
                </a:solidFill>
              </a:rPr>
              <a:t>Schrödinger’s</a:t>
            </a:r>
            <a:r>
              <a:rPr lang="en-US" sz="2400" dirty="0">
                <a:solidFill>
                  <a:schemeClr val="tx1"/>
                </a:solidFill>
              </a:rPr>
              <a:t> and Poisson’s equations simultaneously to determine the lifetimes of quasi-bound states and understand the behavior of electrons influenced by the potential barrier.</a:t>
            </a:r>
          </a:p>
          <a:p>
            <a:pPr marL="447675" indent="-361950">
              <a:buFont typeface="Wingdings" panose="05000000000000000000" pitchFamily="2" charset="2"/>
              <a:buChar char="v"/>
            </a:pPr>
            <a:r>
              <a:rPr lang="en-US" sz="2400" u="sng" dirty="0">
                <a:solidFill>
                  <a:schemeClr val="tx1"/>
                </a:solidFill>
              </a:rPr>
              <a:t>Impact on Threshold Voltage</a:t>
            </a:r>
            <a:r>
              <a:rPr lang="en-US" sz="2400" dirty="0">
                <a:solidFill>
                  <a:schemeClr val="tx1"/>
                </a:solidFill>
              </a:rPr>
              <a:t>: The quantization effects in semiconductor substrates have a significant impact on the threshold voltage of MOS transistors. This emphasizes the need to depart from the free electron gas model, use a ‘carrier tunneling lifetime’ for calculating the tunneling current, and consider quasi-bound states when solving </a:t>
            </a:r>
            <a:r>
              <a:rPr lang="en-US" sz="2400" dirty="0" err="1">
                <a:solidFill>
                  <a:schemeClr val="tx1"/>
                </a:solidFill>
              </a:rPr>
              <a:t>Schrödinger’s</a:t>
            </a:r>
            <a:r>
              <a:rPr lang="en-US" sz="2400" dirty="0">
                <a:solidFill>
                  <a:schemeClr val="tx1"/>
                </a:solidFill>
              </a:rPr>
              <a:t> and Poisson’s equations.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87C260A-7166-8DB9-0A50-5AD882345CFA}"/>
              </a:ext>
            </a:extLst>
          </p:cNvPr>
          <p:cNvSpPr txBox="1">
            <a:spLocks/>
          </p:cNvSpPr>
          <p:nvPr/>
        </p:nvSpPr>
        <p:spPr>
          <a:xfrm>
            <a:off x="1066800" y="436100"/>
            <a:ext cx="10058400" cy="1081923"/>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Quantization of energy in levels: Accumulation and Inversion </a:t>
            </a:r>
          </a:p>
        </p:txBody>
      </p:sp>
    </p:spTree>
    <p:extLst>
      <p:ext uri="{BB962C8B-B14F-4D97-AF65-F5344CB8AC3E}">
        <p14:creationId xmlns:p14="http://schemas.microsoft.com/office/powerpoint/2010/main" val="22421977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444201"/>
            <a:ext cx="10058400" cy="86695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13: Diagrammatic illustration of the tunneling elements in a Si/ SiO2/Si structure.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ADF9B32-9FEB-9CAB-E1E3-51DD0193E853}"/>
              </a:ext>
            </a:extLst>
          </p:cNvPr>
          <p:cNvPicPr>
            <a:picLocks noChangeAspect="1"/>
          </p:cNvPicPr>
          <p:nvPr/>
        </p:nvPicPr>
        <p:blipFill>
          <a:blip r:embed="rId3"/>
          <a:stretch>
            <a:fillRect/>
          </a:stretch>
        </p:blipFill>
        <p:spPr>
          <a:xfrm>
            <a:off x="4197350" y="1570777"/>
            <a:ext cx="3797300" cy="3606800"/>
          </a:xfrm>
          <a:prstGeom prst="rect">
            <a:avLst/>
          </a:prstGeom>
        </p:spPr>
      </p:pic>
    </p:spTree>
    <p:extLst>
      <p:ext uri="{BB962C8B-B14F-4D97-AF65-F5344CB8AC3E}">
        <p14:creationId xmlns:p14="http://schemas.microsoft.com/office/powerpoint/2010/main" val="2371988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Besides conventional ECB electron tunneling, other mechanisms include EVB (valence to conduction) and HVB (hole to valence) tunneling, where HVB tunneling is akin to electron tunneling within the valence band, contrasting with EVB tunneling.</a:t>
            </a:r>
          </a:p>
          <a:p>
            <a:pPr marL="447675" indent="-361950">
              <a:buFont typeface="Wingdings" panose="05000000000000000000" pitchFamily="2" charset="2"/>
              <a:buChar char="v"/>
            </a:pPr>
            <a:r>
              <a:rPr lang="en-US" sz="2400" dirty="0">
                <a:solidFill>
                  <a:schemeClr val="tx1"/>
                </a:solidFill>
              </a:rPr>
              <a:t>In short-channel devices, Edge Direct Tunneling (EDT) becomes crucial, surpassing other leakage mechanisms like gate-induced drain leakage (GIDL) and band-to-band tunneling (BTBT) for ultra-thin gate oxides, as highlighted in Fig. 14, emphasizing overlap currents' dominance, including EDT, despite a much larger channel area than the overlap area.</a:t>
            </a:r>
          </a:p>
          <a:p>
            <a:pPr marL="447675" indent="-361950">
              <a:buFont typeface="Wingdings" panose="05000000000000000000" pitchFamily="2" charset="2"/>
              <a:buChar char="v"/>
            </a:pPr>
            <a:r>
              <a:rPr lang="en-US" sz="2400" dirty="0">
                <a:solidFill>
                  <a:schemeClr val="tx1"/>
                </a:solidFill>
              </a:rPr>
              <a:t>Distinct tunneling mechanisms dominate current components in different operating regions. For </a:t>
            </a:r>
            <a:r>
              <a:rPr lang="en-US" sz="2400" dirty="0" err="1">
                <a:solidFill>
                  <a:schemeClr val="tx1"/>
                </a:solidFill>
              </a:rPr>
              <a:t>nMOS</a:t>
            </a:r>
            <a:r>
              <a:rPr lang="en-US" sz="2400" dirty="0">
                <a:solidFill>
                  <a:schemeClr val="tx1"/>
                </a:solidFill>
              </a:rPr>
              <a:t> in inversion, gate-to-channel current (</a:t>
            </a:r>
            <a:r>
              <a:rPr lang="en-US" sz="2400" dirty="0" err="1">
                <a:solidFill>
                  <a:schemeClr val="tx1"/>
                </a:solidFill>
              </a:rPr>
              <a:t>Igc</a:t>
            </a:r>
            <a:r>
              <a:rPr lang="en-US" sz="2400" dirty="0">
                <a:solidFill>
                  <a:schemeClr val="tx1"/>
                </a:solidFill>
              </a:rPr>
              <a:t>) is primarily ECB, while gate–bulk current (</a:t>
            </a:r>
            <a:r>
              <a:rPr lang="en-US" sz="2400" dirty="0" err="1">
                <a:solidFill>
                  <a:schemeClr val="tx1"/>
                </a:solidFill>
              </a:rPr>
              <a:t>Igb</a:t>
            </a:r>
            <a:r>
              <a:rPr lang="en-US" sz="2400" dirty="0">
                <a:solidFill>
                  <a:schemeClr val="tx1"/>
                </a:solidFill>
              </a:rPr>
              <a:t>) is caused by EVB at high voltages. Tunneling probabilities, influenced by factors like barrier height and carrier availability, vary across ECB, EVB, and HVB for </a:t>
            </a:r>
            <a:r>
              <a:rPr lang="en-US" sz="2400" dirty="0" err="1">
                <a:solidFill>
                  <a:schemeClr val="tx1"/>
                </a:solidFill>
              </a:rPr>
              <a:t>nMOS</a:t>
            </a:r>
            <a:r>
              <a:rPr lang="en-US" sz="2400" dirty="0">
                <a:solidFill>
                  <a:schemeClr val="tx1"/>
                </a:solidFill>
              </a:rPr>
              <a:t> and </a:t>
            </a:r>
            <a:r>
              <a:rPr lang="en-US" sz="2400" dirty="0" err="1">
                <a:solidFill>
                  <a:schemeClr val="tx1"/>
                </a:solidFill>
              </a:rPr>
              <a:t>pMOS</a:t>
            </a:r>
            <a:r>
              <a:rPr lang="en-US" sz="2400" dirty="0">
                <a:solidFill>
                  <a:schemeClr val="tx1"/>
                </a:solidFill>
              </a:rPr>
              <a:t> as in Table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CD950C2-FD7C-0800-5600-DB8908FBB981}"/>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Tree>
    <p:extLst>
      <p:ext uri="{BB962C8B-B14F-4D97-AF65-F5344CB8AC3E}">
        <p14:creationId xmlns:p14="http://schemas.microsoft.com/office/powerpoint/2010/main" val="16825630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4837953"/>
            <a:ext cx="10452295" cy="147320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Table 2: Dominant current mechanisms for every component of the tunneling current.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89536A7-508D-FDFA-04EE-6CDE734004A9}"/>
              </a:ext>
            </a:extLst>
          </p:cNvPr>
          <p:cNvPicPr>
            <a:picLocks noChangeAspect="1"/>
          </p:cNvPicPr>
          <p:nvPr/>
        </p:nvPicPr>
        <p:blipFill>
          <a:blip r:embed="rId3"/>
          <a:stretch>
            <a:fillRect/>
          </a:stretch>
        </p:blipFill>
        <p:spPr>
          <a:xfrm>
            <a:off x="2467268" y="2162311"/>
            <a:ext cx="7257463" cy="2031351"/>
          </a:xfrm>
          <a:prstGeom prst="rect">
            <a:avLst/>
          </a:prstGeom>
        </p:spPr>
      </p:pic>
      <p:sp>
        <p:nvSpPr>
          <p:cNvPr id="4" name="Title 1">
            <a:extLst>
              <a:ext uri="{FF2B5EF4-FFF2-40B4-BE49-F238E27FC236}">
                <a16:creationId xmlns:a16="http://schemas.microsoft.com/office/drawing/2014/main" id="{017009A6-12BF-BFB1-796E-F18DAEA4BD58}"/>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Tree>
    <p:extLst>
      <p:ext uri="{BB962C8B-B14F-4D97-AF65-F5344CB8AC3E}">
        <p14:creationId xmlns:p14="http://schemas.microsoft.com/office/powerpoint/2010/main" val="22618351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Gate Tunneling Current Calculations</a:t>
            </a:r>
            <a:r>
              <a:rPr lang="en-US" sz="2400" dirty="0">
                <a:solidFill>
                  <a:schemeClr val="tx1"/>
                </a:solidFill>
              </a:rPr>
              <a:t>: These calculations involve expressing each quantized energy level’s contribution using a “carrier tunneling lifetime”. This is determined through self-consistent solutions of </a:t>
            </a:r>
            <a:r>
              <a:rPr lang="en-US" sz="2400" dirty="0" err="1">
                <a:solidFill>
                  <a:schemeClr val="tx1"/>
                </a:solidFill>
              </a:rPr>
              <a:t>Schrödinger’s</a:t>
            </a:r>
            <a:r>
              <a:rPr lang="en-US" sz="2400" dirty="0">
                <a:solidFill>
                  <a:schemeClr val="tx1"/>
                </a:solidFill>
              </a:rPr>
              <a:t> and Poisson’s equations. Numerical methods that address carrier quantization effects are commonly used in compact modeling.</a:t>
            </a:r>
          </a:p>
          <a:p>
            <a:pPr marL="447675" indent="-361950">
              <a:buFont typeface="Wingdings" panose="05000000000000000000" pitchFamily="2" charset="2"/>
              <a:buChar char="v"/>
            </a:pPr>
            <a:r>
              <a:rPr lang="en-US" sz="2400" u="sng" dirty="0">
                <a:solidFill>
                  <a:schemeClr val="tx1"/>
                </a:solidFill>
              </a:rPr>
              <a:t>Position-Dependent Tunneling Current Density</a:t>
            </a:r>
            <a:r>
              <a:rPr lang="en-US" sz="2400" dirty="0">
                <a:solidFill>
                  <a:schemeClr val="tx1"/>
                </a:solidFill>
              </a:rPr>
              <a:t>: In MOS transistors, understanding the position-dependent tunneling current density along the channel is crucial for optimizing device performance. This is influenced by factors such as the polysilicon gate and its depletion effects.</a:t>
            </a:r>
          </a:p>
          <a:p>
            <a:pPr marL="447675" indent="-361950">
              <a:buFont typeface="Wingdings" panose="05000000000000000000" pitchFamily="2" charset="2"/>
              <a:buChar char="v"/>
            </a:pPr>
            <a:r>
              <a:rPr lang="en-US" sz="2400" u="sng" dirty="0">
                <a:solidFill>
                  <a:schemeClr val="tx1"/>
                </a:solidFill>
              </a:rPr>
              <a:t>Determining Critical Tunneling Lifetime</a:t>
            </a:r>
            <a:r>
              <a:rPr lang="en-US" sz="2400" dirty="0">
                <a:solidFill>
                  <a:schemeClr val="tx1"/>
                </a:solidFill>
              </a:rPr>
              <a:t>: The critical tunneling lifetime for gate current modeling can be determined via semi-classical or fully quantum-mechanical methods. These treat quasi-bound states as bouncing particles or consider well/barrier scattering centers. The transverse-resonant method, a numerical approach, calculates the resonance width, offering insights into energy broadening during tunneling.</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DB973A3-2E10-84D2-B839-3B345C0BB907}"/>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Tree>
    <p:extLst>
      <p:ext uri="{BB962C8B-B14F-4D97-AF65-F5344CB8AC3E}">
        <p14:creationId xmlns:p14="http://schemas.microsoft.com/office/powerpoint/2010/main" val="14118623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4718423"/>
            <a:ext cx="10058400" cy="1837117"/>
          </a:xfrm>
          <a:prstGeom prst="rect">
            <a:avLst/>
          </a:prstGeom>
        </p:spPr>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14: MOS transistor gate tunneling current components – Gate current measured for an n+ Si/SiO2/p Si MOS capacitor with an n+ source, solid line representing W/L = 562/62 </a:t>
            </a:r>
            <a:r>
              <a:rPr lang="en-US" sz="2400" dirty="0" err="1">
                <a:solidFill>
                  <a:schemeClr val="tx1"/>
                </a:solidFill>
              </a:rPr>
              <a:t>lm</a:t>
            </a:r>
            <a:r>
              <a:rPr lang="en-US" sz="2400" dirty="0">
                <a:solidFill>
                  <a:schemeClr val="tx1"/>
                </a:solidFill>
              </a:rPr>
              <a:t> and tox = 1.6 nm. The computed gate-overlap and gate-channel components are displayed by the dashed and dotted lines, respectively. Although the overlap area is substantially lower than the channel area, the overlap current component is dominating at low positive and negative gate voltages (depletion–accumulation).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439B2E-593A-A820-53C1-9FF8F26ACBFB}"/>
              </a:ext>
            </a:extLst>
          </p:cNvPr>
          <p:cNvPicPr>
            <a:picLocks noChangeAspect="1"/>
          </p:cNvPicPr>
          <p:nvPr/>
        </p:nvPicPr>
        <p:blipFill>
          <a:blip r:embed="rId3"/>
          <a:stretch>
            <a:fillRect/>
          </a:stretch>
        </p:blipFill>
        <p:spPr>
          <a:xfrm>
            <a:off x="1087902" y="2389084"/>
            <a:ext cx="5008098" cy="1683513"/>
          </a:xfrm>
          <a:prstGeom prst="rect">
            <a:avLst/>
          </a:prstGeom>
        </p:spPr>
      </p:pic>
      <p:pic>
        <p:nvPicPr>
          <p:cNvPr id="7" name="Picture 6">
            <a:extLst>
              <a:ext uri="{FF2B5EF4-FFF2-40B4-BE49-F238E27FC236}">
                <a16:creationId xmlns:a16="http://schemas.microsoft.com/office/drawing/2014/main" id="{AB78527E-ED2B-DB8E-31BE-C8F436468C9E}"/>
              </a:ext>
            </a:extLst>
          </p:cNvPr>
          <p:cNvPicPr>
            <a:picLocks noChangeAspect="1"/>
          </p:cNvPicPr>
          <p:nvPr/>
        </p:nvPicPr>
        <p:blipFill>
          <a:blip r:embed="rId4"/>
          <a:stretch>
            <a:fillRect/>
          </a:stretch>
        </p:blipFill>
        <p:spPr>
          <a:xfrm>
            <a:off x="6096000" y="1532311"/>
            <a:ext cx="4546600" cy="3200400"/>
          </a:xfrm>
          <a:prstGeom prst="rect">
            <a:avLst/>
          </a:prstGeom>
        </p:spPr>
      </p:pic>
      <p:sp>
        <p:nvSpPr>
          <p:cNvPr id="4" name="Title 1">
            <a:extLst>
              <a:ext uri="{FF2B5EF4-FFF2-40B4-BE49-F238E27FC236}">
                <a16:creationId xmlns:a16="http://schemas.microsoft.com/office/drawing/2014/main" id="{7C406603-9845-8A55-D2D1-8EF01386AE92}"/>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Components of tunneling currents </a:t>
            </a:r>
          </a:p>
        </p:txBody>
      </p:sp>
    </p:spTree>
    <p:extLst>
      <p:ext uri="{BB962C8B-B14F-4D97-AF65-F5344CB8AC3E}">
        <p14:creationId xmlns:p14="http://schemas.microsoft.com/office/powerpoint/2010/main" val="32808754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Current Distribution in MOSFET Channels</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Gate Current Partitioning</a:t>
            </a:r>
            <a:r>
              <a:rPr lang="en-US" sz="2400" dirty="0">
                <a:solidFill>
                  <a:schemeClr val="tx1"/>
                </a:solidFill>
              </a:rPr>
              <a:t>: In inversion, the gate current (</a:t>
            </a:r>
            <a:r>
              <a:rPr lang="en-US" sz="2400" dirty="0" err="1">
                <a:solidFill>
                  <a:schemeClr val="tx1"/>
                </a:solidFill>
              </a:rPr>
              <a:t>Igc</a:t>
            </a:r>
            <a:r>
              <a:rPr lang="en-US" sz="2400" dirty="0">
                <a:solidFill>
                  <a:schemeClr val="tx1"/>
                </a:solidFill>
              </a:rPr>
              <a:t>) splits between the source and drain. The partition ratios (</a:t>
            </a:r>
            <a:r>
              <a:rPr lang="en-US" sz="2400" dirty="0" err="1">
                <a:solidFill>
                  <a:schemeClr val="tx1"/>
                </a:solidFill>
              </a:rPr>
              <a:t>Igcs</a:t>
            </a:r>
            <a:r>
              <a:rPr lang="en-US" sz="2400" dirty="0">
                <a:solidFill>
                  <a:schemeClr val="tx1"/>
                </a:solidFill>
              </a:rPr>
              <a:t>/</a:t>
            </a:r>
            <a:r>
              <a:rPr lang="en-US" sz="2400" dirty="0" err="1">
                <a:solidFill>
                  <a:schemeClr val="tx1"/>
                </a:solidFill>
              </a:rPr>
              <a:t>Igc</a:t>
            </a:r>
            <a:r>
              <a:rPr lang="en-US" sz="2400" dirty="0">
                <a:solidFill>
                  <a:schemeClr val="tx1"/>
                </a:solidFill>
              </a:rPr>
              <a:t> and </a:t>
            </a:r>
            <a:r>
              <a:rPr lang="en-US" sz="2400" dirty="0" err="1">
                <a:solidFill>
                  <a:schemeClr val="tx1"/>
                </a:solidFill>
              </a:rPr>
              <a:t>Igcd</a:t>
            </a:r>
            <a:r>
              <a:rPr lang="en-US" sz="2400" dirty="0">
                <a:solidFill>
                  <a:schemeClr val="tx1"/>
                </a:solidFill>
              </a:rPr>
              <a:t>/</a:t>
            </a:r>
            <a:r>
              <a:rPr lang="en-US" sz="2400" dirty="0" err="1">
                <a:solidFill>
                  <a:schemeClr val="tx1"/>
                </a:solidFill>
              </a:rPr>
              <a:t>Igc</a:t>
            </a:r>
            <a:r>
              <a:rPr lang="en-US" sz="2400" dirty="0">
                <a:solidFill>
                  <a:schemeClr val="tx1"/>
                </a:solidFill>
              </a:rPr>
              <a:t>) are dependent on the drain–source bias and equalize at zero bias. Experimental verification of these ratios is challenging, emphasizing the complexity of measuring current partitioning.</a:t>
            </a:r>
          </a:p>
          <a:p>
            <a:pPr marL="447675" indent="-361950">
              <a:buFont typeface="Wingdings" panose="05000000000000000000" pitchFamily="2" charset="2"/>
              <a:buChar char="v"/>
            </a:pPr>
            <a:r>
              <a:rPr lang="en-US" sz="2400" u="sng" dirty="0">
                <a:solidFill>
                  <a:schemeClr val="tx1"/>
                </a:solidFill>
              </a:rPr>
              <a:t>Position-Dependent Tunneling Current Density</a:t>
            </a:r>
            <a:r>
              <a:rPr lang="en-US" sz="2400" dirty="0">
                <a:solidFill>
                  <a:schemeClr val="tx1"/>
                </a:solidFill>
              </a:rPr>
              <a:t>: In MOS transistors, the drain-source voltage induces a position-dependent tunneling current density. The total gate current (Ig) integrates the current density (</a:t>
            </a:r>
            <a:r>
              <a:rPr lang="en-US" sz="2400" dirty="0" err="1">
                <a:solidFill>
                  <a:schemeClr val="tx1"/>
                </a:solidFill>
              </a:rPr>
              <a:t>Jg</a:t>
            </a:r>
            <a:r>
              <a:rPr lang="en-US" sz="2400" dirty="0">
                <a:solidFill>
                  <a:schemeClr val="tx1"/>
                </a:solidFill>
              </a:rPr>
              <a:t>) over the channel, with the effective width (W) and length (L) being crucial. Increasing the drain–source voltage redirects more current to the source, impacting the overall gate current distribution.</a:t>
            </a:r>
          </a:p>
          <a:p>
            <a:pPr marL="447675" indent="-361950">
              <a:buFont typeface="Wingdings" panose="05000000000000000000" pitchFamily="2" charset="2"/>
              <a:buChar char="v"/>
            </a:pPr>
            <a:r>
              <a:rPr lang="en-US" sz="2400" u="sng" dirty="0">
                <a:solidFill>
                  <a:schemeClr val="tx1"/>
                </a:solidFill>
              </a:rPr>
              <a:t>Polysilicon Gate Depletion</a:t>
            </a:r>
            <a:r>
              <a:rPr lang="en-US" sz="2400" dirty="0">
                <a:solidFill>
                  <a:schemeClr val="tx1"/>
                </a:solidFill>
              </a:rPr>
              <a:t>: Highly doped polysilicon gates undergo depletion, deviating from ideal conductors and forming a thin layer that causes a voltage drop. This influences the oxide voltage in tunneling current calculations. Considering polysilicon depletion is crucial for precise modeling, especially in situations requiring accurate device parameter extraction, as seen in C–V measurements for thin-oxide MOSFETs.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824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33360"/>
            <a:ext cx="10058400" cy="1529215"/>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15: Diagrammatic band diagram illustrating the need for receiving states inside the semiconductor's energy gap in order to enable EVB tunneling for low voltages across the oxide. For varying gate-source voltages, the channel tunneling current partition ratio as a function of drain voltage [1]</a:t>
            </a:r>
          </a:p>
          <a:p>
            <a:pPr marL="85725" indent="0">
              <a:buNone/>
            </a:pPr>
            <a:endParaRPr lang="en-US" sz="24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A3525EF-321A-443D-4506-039A6D64BF0F}"/>
              </a:ext>
            </a:extLst>
          </p:cNvPr>
          <p:cNvPicPr>
            <a:picLocks noChangeAspect="1"/>
          </p:cNvPicPr>
          <p:nvPr/>
        </p:nvPicPr>
        <p:blipFill>
          <a:blip r:embed="rId3"/>
          <a:stretch>
            <a:fillRect/>
          </a:stretch>
        </p:blipFill>
        <p:spPr>
          <a:xfrm>
            <a:off x="1754156" y="1824639"/>
            <a:ext cx="8744647" cy="3208721"/>
          </a:xfrm>
          <a:prstGeom prst="rect">
            <a:avLst/>
          </a:prstGeom>
        </p:spPr>
      </p:pic>
      <p:sp>
        <p:nvSpPr>
          <p:cNvPr id="6" name="Title 1">
            <a:extLst>
              <a:ext uri="{FF2B5EF4-FFF2-40B4-BE49-F238E27FC236}">
                <a16:creationId xmlns:a16="http://schemas.microsoft.com/office/drawing/2014/main" id="{29112F43-CADF-2AA7-BAEE-DD62E84FF461}"/>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Current Distribution in MOSFET Channels</a:t>
            </a:r>
          </a:p>
        </p:txBody>
      </p:sp>
    </p:spTree>
    <p:extLst>
      <p:ext uri="{BB962C8B-B14F-4D97-AF65-F5344CB8AC3E}">
        <p14:creationId xmlns:p14="http://schemas.microsoft.com/office/powerpoint/2010/main" val="6382252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Introduction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134EF9-3B14-45F7-8391-E43A2B42CDFF}"/>
              </a:ext>
            </a:extLst>
          </p:cNvPr>
          <p:cNvSpPr txBox="1"/>
          <p:nvPr/>
        </p:nvSpPr>
        <p:spPr>
          <a:xfrm>
            <a:off x="1066800" y="5606504"/>
            <a:ext cx="10058400" cy="769441"/>
          </a:xfrm>
          <a:prstGeom prst="rect">
            <a:avLst/>
          </a:prstGeom>
          <a:noFill/>
        </p:spPr>
        <p:txBody>
          <a:bodyPr wrap="square">
            <a:spAutoFit/>
          </a:bodyPr>
          <a:lstStyle/>
          <a:p>
            <a:pPr algn="l"/>
            <a:r>
              <a:rPr lang="en-US" sz="2200" dirty="0">
                <a:solidFill>
                  <a:schemeClr val="tx1">
                    <a:lumMod val="75000"/>
                    <a:lumOff val="25000"/>
                  </a:schemeClr>
                </a:solidFill>
              </a:rPr>
              <a:t>Figure 1. </a:t>
            </a:r>
            <a:r>
              <a:rPr lang="en-CA" sz="2200" dirty="0">
                <a:solidFill>
                  <a:schemeClr val="tx1">
                    <a:lumMod val="75000"/>
                    <a:lumOff val="25000"/>
                  </a:schemeClr>
                </a:solidFill>
              </a:rPr>
              <a:t>A thin MOS structure band model. The Fowler-</a:t>
            </a:r>
            <a:r>
              <a:rPr lang="en-CA" sz="2200" dirty="0" err="1">
                <a:solidFill>
                  <a:schemeClr val="tx1">
                    <a:lumMod val="75000"/>
                    <a:lumOff val="25000"/>
                  </a:schemeClr>
                </a:solidFill>
              </a:rPr>
              <a:t>Nordheim</a:t>
            </a:r>
            <a:r>
              <a:rPr lang="en-CA" sz="2200" dirty="0">
                <a:solidFill>
                  <a:schemeClr val="tx1">
                    <a:lumMod val="75000"/>
                    <a:lumOff val="25000"/>
                  </a:schemeClr>
                </a:solidFill>
              </a:rPr>
              <a:t> tunneling is depicted in the lower diagram. [2]</a:t>
            </a:r>
          </a:p>
        </p:txBody>
      </p:sp>
      <p:pic>
        <p:nvPicPr>
          <p:cNvPr id="4" name="Picture 3">
            <a:extLst>
              <a:ext uri="{FF2B5EF4-FFF2-40B4-BE49-F238E27FC236}">
                <a16:creationId xmlns:a16="http://schemas.microsoft.com/office/drawing/2014/main" id="{CD89B4F7-FAE5-F970-BDE0-07015119A6F0}"/>
              </a:ext>
            </a:extLst>
          </p:cNvPr>
          <p:cNvPicPr>
            <a:picLocks noChangeAspect="1"/>
          </p:cNvPicPr>
          <p:nvPr/>
        </p:nvPicPr>
        <p:blipFill>
          <a:blip r:embed="rId2"/>
          <a:stretch>
            <a:fillRect/>
          </a:stretch>
        </p:blipFill>
        <p:spPr>
          <a:xfrm>
            <a:off x="4717774" y="1548110"/>
            <a:ext cx="2756452" cy="4058393"/>
          </a:xfrm>
          <a:prstGeom prst="rect">
            <a:avLst/>
          </a:prstGeom>
        </p:spPr>
      </p:pic>
    </p:spTree>
    <p:extLst>
      <p:ext uri="{BB962C8B-B14F-4D97-AF65-F5344CB8AC3E}">
        <p14:creationId xmlns:p14="http://schemas.microsoft.com/office/powerpoint/2010/main" val="46953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Semiconductor Gate Layer Depletion</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u="sng" dirty="0">
                <a:solidFill>
                  <a:schemeClr val="tx1"/>
                </a:solidFill>
              </a:rPr>
              <a:t>Polysilicon Gates</a:t>
            </a:r>
            <a:r>
              <a:rPr lang="en-US" sz="2400" dirty="0">
                <a:solidFill>
                  <a:schemeClr val="tx1"/>
                </a:solidFill>
              </a:rPr>
              <a:t>: Highly doped polysilicon gates, which form a thin depletion layer, deviate from ideal conductors. The finite thickness of the depletion layer causes a charge distribution that influences the oxide voltage in tunneling current calculations. An accurate estimation of the voltage drop, considering polysilicon gate depletion, uses solutions to the Poisson equation for an “effective” gate voltage.</a:t>
            </a:r>
          </a:p>
          <a:p>
            <a:pPr marL="447675" indent="-361950">
              <a:buFont typeface="Wingdings" panose="05000000000000000000" pitchFamily="2" charset="2"/>
              <a:buChar char="v"/>
            </a:pPr>
            <a:r>
              <a:rPr lang="en-US" sz="2400" u="sng" dirty="0">
                <a:solidFill>
                  <a:schemeClr val="tx1"/>
                </a:solidFill>
              </a:rPr>
              <a:t>Position-Dependent Tunneling Current</a:t>
            </a:r>
            <a:r>
              <a:rPr lang="en-US" sz="2400" dirty="0">
                <a:solidFill>
                  <a:schemeClr val="tx1"/>
                </a:solidFill>
              </a:rPr>
              <a:t>: The tunneling current in MOS transistors is position-dependent and influenced by the drain-source voltage. This current integrates into the total gate current, reflecting spatial variations impacted by the polysilicon gate and depletion effects. Understanding these variations is crucial for optimizing transistor performance.</a:t>
            </a:r>
          </a:p>
          <a:p>
            <a:pPr marL="447675" indent="-361950">
              <a:buFont typeface="Wingdings" panose="05000000000000000000" pitchFamily="2" charset="2"/>
              <a:buChar char="v"/>
            </a:pPr>
            <a:r>
              <a:rPr lang="en-US" sz="2400" u="sng" dirty="0">
                <a:solidFill>
                  <a:schemeClr val="tx1"/>
                </a:solidFill>
              </a:rPr>
              <a:t>Quantization Effects</a:t>
            </a:r>
            <a:r>
              <a:rPr lang="en-US" sz="2400" dirty="0">
                <a:solidFill>
                  <a:schemeClr val="tx1"/>
                </a:solidFill>
              </a:rPr>
              <a:t>: Similar to bulk layers, quantization effects are observed in the polysilicon depletion layer. These effects impact the calculation and modeling of the gate tunneling current. Investigating these effects is crucial for understanding the behavior of polysilicon gates in MOS devices and refining models for accurate simulations and predictions.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8791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556745"/>
            <a:ext cx="10058400" cy="100583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Figure 16: Potential barrier at the Si–SiO2 interface without image forces (dashed line) and with image forces (solid line)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629E3D-06F0-AFB9-2866-B2067B8DBD8B}"/>
              </a:ext>
            </a:extLst>
          </p:cNvPr>
          <p:cNvPicPr>
            <a:picLocks noChangeAspect="1"/>
          </p:cNvPicPr>
          <p:nvPr/>
        </p:nvPicPr>
        <p:blipFill>
          <a:blip r:embed="rId3"/>
          <a:stretch>
            <a:fillRect/>
          </a:stretch>
        </p:blipFill>
        <p:spPr>
          <a:xfrm>
            <a:off x="4553389" y="1664599"/>
            <a:ext cx="3085221" cy="3745567"/>
          </a:xfrm>
          <a:prstGeom prst="rect">
            <a:avLst/>
          </a:prstGeom>
        </p:spPr>
      </p:pic>
      <p:sp>
        <p:nvSpPr>
          <p:cNvPr id="4" name="Title 1">
            <a:extLst>
              <a:ext uri="{FF2B5EF4-FFF2-40B4-BE49-F238E27FC236}">
                <a16:creationId xmlns:a16="http://schemas.microsoft.com/office/drawing/2014/main" id="{20506CA1-2CD2-01C4-BE1F-F7EE7A3221F8}"/>
              </a:ext>
            </a:extLst>
          </p:cNvPr>
          <p:cNvSpPr txBox="1">
            <a:spLocks/>
          </p:cNvSpPr>
          <p:nvPr/>
        </p:nvSpPr>
        <p:spPr>
          <a:xfrm>
            <a:off x="1066800" y="442921"/>
            <a:ext cx="10058400" cy="1075102"/>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Potential Barrier Lowering Through Image Forces</a:t>
            </a:r>
          </a:p>
        </p:txBody>
      </p:sp>
    </p:spTree>
    <p:extLst>
      <p:ext uri="{BB962C8B-B14F-4D97-AF65-F5344CB8AC3E}">
        <p14:creationId xmlns:p14="http://schemas.microsoft.com/office/powerpoint/2010/main" val="5537842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442921"/>
            <a:ext cx="10058400" cy="1075102"/>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Potential Barrier Lowering Through Image Forces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6138F9-1A4F-F9C9-16F0-5F97A4AF9021}"/>
              </a:ext>
            </a:extLst>
          </p:cNvPr>
          <p:cNvSpPr txBox="1">
            <a:spLocks/>
          </p:cNvSpPr>
          <p:nvPr/>
        </p:nvSpPr>
        <p:spPr>
          <a:xfrm>
            <a:off x="1097280" y="1550386"/>
            <a:ext cx="10058400" cy="4760767"/>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000" u="sng" dirty="0">
                <a:solidFill>
                  <a:schemeClr val="tx1"/>
                </a:solidFill>
              </a:rPr>
              <a:t>Potential Barrier Lowering</a:t>
            </a:r>
            <a:r>
              <a:rPr lang="en-US" sz="2000" dirty="0">
                <a:solidFill>
                  <a:schemeClr val="tx1"/>
                </a:solidFill>
              </a:rPr>
              <a:t>: The lowering of the potential barrier in MOS structures caused by image forces is often neglected in the calculation of the tunneling current. This argument was given by Weinberg in 1982, stating that for large barriers (like in Si-SiO2), the image-force lowering of the barrier is very small. This was supported by experimental evidence at the time.</a:t>
            </a:r>
          </a:p>
          <a:p>
            <a:pPr marL="447675" indent="-361950">
              <a:buFont typeface="Wingdings" panose="05000000000000000000" pitchFamily="2" charset="2"/>
              <a:buChar char="v"/>
            </a:pPr>
            <a:r>
              <a:rPr lang="en-US" sz="2000" u="sng" dirty="0">
                <a:solidFill>
                  <a:schemeClr val="tx1"/>
                </a:solidFill>
              </a:rPr>
              <a:t>Thin Oxides Consideration</a:t>
            </a:r>
            <a:r>
              <a:rPr lang="en-US" sz="2000" dirty="0">
                <a:solidFill>
                  <a:schemeClr val="tx1"/>
                </a:solidFill>
              </a:rPr>
              <a:t>: For very thin oxides, the barrier lowering might have a significant impact on the calculation of the tunneling current. An ‘effective’ trapezoidal barrier, lowered with respect to the ideal one, has been proposed to account for image force effects.</a:t>
            </a:r>
          </a:p>
          <a:p>
            <a:pPr marL="447675" indent="-361950">
              <a:buFont typeface="Wingdings" panose="05000000000000000000" pitchFamily="2" charset="2"/>
              <a:buChar char="v"/>
            </a:pPr>
            <a:r>
              <a:rPr lang="en-US" sz="2000" u="sng" dirty="0">
                <a:solidFill>
                  <a:schemeClr val="tx1"/>
                </a:solidFill>
              </a:rPr>
              <a:t>Recent Findings</a:t>
            </a:r>
            <a:r>
              <a:rPr lang="en-US" sz="2000" dirty="0">
                <a:solidFill>
                  <a:schemeClr val="tx1"/>
                </a:solidFill>
              </a:rPr>
              <a:t>: Recent results indicate that the tunneling current dependence on the field would not be modeled correctly by such method. This suggests that more research is needed to accurately model the effects of potential barrier lowering on tunneling current in MOS structures with very thin oxides.</a:t>
            </a:r>
          </a:p>
        </p:txBody>
      </p:sp>
    </p:spTree>
    <p:extLst>
      <p:ext uri="{BB962C8B-B14F-4D97-AF65-F5344CB8AC3E}">
        <p14:creationId xmlns:p14="http://schemas.microsoft.com/office/powerpoint/2010/main" val="3982942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530761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BSIM4</a:t>
            </a: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The Berkeley Short-channel IGFET Model (BSIM), widely used for circuit simulation, includes gate tunneling current starting from version 4.0.0. The BSIM4 gate current model is based on the semi-empirical model of Lee and Hu, with a unified expression for various tunneling current components and mechanisms:</a:t>
            </a:r>
          </a:p>
          <a:p>
            <a:pPr marL="740283" lvl="1" indent="-361950">
              <a:buFont typeface="Wingdings" panose="05000000000000000000" pitchFamily="2" charset="2"/>
              <a:buChar char="v"/>
            </a:pPr>
            <a:endParaRPr lang="en-US" sz="2200" dirty="0">
              <a:solidFill>
                <a:schemeClr val="tx1"/>
              </a:solidFill>
            </a:endParaRPr>
          </a:p>
          <a:p>
            <a:pPr marL="378333" lvl="1" indent="0">
              <a:buNone/>
            </a:pPr>
            <a:endParaRPr lang="en-US" sz="2200" dirty="0">
              <a:solidFill>
                <a:schemeClr val="tx1"/>
              </a:solidFill>
            </a:endParaRPr>
          </a:p>
          <a:p>
            <a:pPr marL="378333" lvl="1" indent="0">
              <a:buNone/>
            </a:pPr>
            <a:endParaRPr lang="en-US" sz="2200" dirty="0">
              <a:solidFill>
                <a:schemeClr val="tx1"/>
              </a:solidFill>
            </a:endParaRPr>
          </a:p>
          <a:p>
            <a:pPr marL="740283" lvl="1" indent="-361950">
              <a:buFont typeface="Wingdings" panose="05000000000000000000" pitchFamily="2" charset="2"/>
              <a:buChar char="v"/>
            </a:pPr>
            <a:r>
              <a:rPr lang="en-US" sz="2200" u="sng" dirty="0">
                <a:solidFill>
                  <a:schemeClr val="tx1"/>
                </a:solidFill>
              </a:rPr>
              <a:t>Model Expression</a:t>
            </a:r>
            <a:r>
              <a:rPr lang="en-US" sz="2200" dirty="0">
                <a:solidFill>
                  <a:schemeClr val="tx1"/>
                </a:solidFill>
              </a:rPr>
              <a:t>: The model uses a common expression for all the tunneling current components and mechanisms. It takes into account various factors such as the tunneling mechanism, the region of operation, and the current component. The model also provides the current densities and the currents.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BB774F1-0991-6E26-26BA-55F6C1CCA082}"/>
              </a:ext>
            </a:extLst>
          </p:cNvPr>
          <p:cNvPicPr>
            <a:picLocks noChangeAspect="1"/>
          </p:cNvPicPr>
          <p:nvPr/>
        </p:nvPicPr>
        <p:blipFill>
          <a:blip r:embed="rId3"/>
          <a:stretch>
            <a:fillRect/>
          </a:stretch>
        </p:blipFill>
        <p:spPr>
          <a:xfrm>
            <a:off x="5680075" y="3429000"/>
            <a:ext cx="5215632" cy="1428750"/>
          </a:xfrm>
          <a:prstGeom prst="rect">
            <a:avLst/>
          </a:prstGeom>
        </p:spPr>
      </p:pic>
      <p:sp>
        <p:nvSpPr>
          <p:cNvPr id="6" name="Title 1">
            <a:extLst>
              <a:ext uri="{FF2B5EF4-FFF2-40B4-BE49-F238E27FC236}">
                <a16:creationId xmlns:a16="http://schemas.microsoft.com/office/drawing/2014/main" id="{A1DE9CAB-9DA2-9589-01C4-C2028115133A}"/>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910196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endParaRPr lang="en-US" sz="1000" dirty="0">
              <a:solidFill>
                <a:schemeClr val="tx1"/>
              </a:solidFill>
            </a:endParaRPr>
          </a:p>
          <a:p>
            <a:pPr marL="447675" indent="-361950">
              <a:buFont typeface="Wingdings" panose="05000000000000000000" pitchFamily="2" charset="2"/>
              <a:buChar char="v"/>
            </a:pPr>
            <a:r>
              <a:rPr lang="en-US" sz="2400" dirty="0">
                <a:solidFill>
                  <a:schemeClr val="tx1"/>
                </a:solidFill>
              </a:rPr>
              <a:t>BSIM4</a:t>
            </a:r>
          </a:p>
          <a:p>
            <a:pPr marL="740283" lvl="1" indent="-361950">
              <a:buFont typeface="Wingdings" panose="05000000000000000000" pitchFamily="2" charset="2"/>
              <a:buChar char="v"/>
            </a:pPr>
            <a:r>
              <a:rPr lang="en-US" sz="2200" u="sng" dirty="0">
                <a:solidFill>
                  <a:schemeClr val="tx1"/>
                </a:solidFill>
              </a:rPr>
              <a:t>Model Considerations</a:t>
            </a:r>
            <a:r>
              <a:rPr lang="en-US" sz="2200" dirty="0">
                <a:solidFill>
                  <a:schemeClr val="tx1"/>
                </a:solidFill>
              </a:rPr>
              <a:t>: The BSIM4 model partitions the gate-channel current into components. It also takes into account the depletion in the polysilicon region and ensures a smooth transition from the triode region to the saturation region.</a:t>
            </a:r>
          </a:p>
          <a:p>
            <a:pPr marL="378333" lvl="1" indent="0">
              <a:buNone/>
            </a:pPr>
            <a:endParaRPr lang="en-US" sz="1000" dirty="0">
              <a:solidFill>
                <a:schemeClr val="tx1"/>
              </a:solidFill>
            </a:endParaRPr>
          </a:p>
          <a:p>
            <a:pPr marL="447675" indent="-361950">
              <a:buFont typeface="Wingdings" panose="05000000000000000000" pitchFamily="2" charset="2"/>
              <a:buChar char="v"/>
            </a:pPr>
            <a:r>
              <a:rPr lang="en-US" sz="2400" dirty="0">
                <a:solidFill>
                  <a:schemeClr val="tx1"/>
                </a:solidFill>
              </a:rPr>
              <a:t>Philips MOS Model 11</a:t>
            </a: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The Philips MOS Model 11, featuring an explicit surface potential formulation, deviates from threshold voltage-based models, considering tunneling current negligible and providing tunneling probabilities based on parameters like oxide voltage and inversion layer charge.</a:t>
            </a:r>
          </a:p>
          <a:p>
            <a:pPr marL="740283" lvl="1" indent="-361950">
              <a:buFont typeface="Wingdings" panose="05000000000000000000" pitchFamily="2" charset="2"/>
              <a:buChar char="v"/>
            </a:pPr>
            <a:r>
              <a:rPr lang="en-US" sz="100" dirty="0">
                <a:solidFill>
                  <a:schemeClr val="tx1"/>
                </a:solidFill>
              </a:rPr>
              <a:t>a</a:t>
            </a:r>
          </a:p>
          <a:p>
            <a:pPr marL="740283" lvl="1" indent="-361950">
              <a:buFont typeface="Wingdings" panose="05000000000000000000" pitchFamily="2" charset="2"/>
              <a:buChar char="v"/>
            </a:pPr>
            <a:endParaRPr lang="en-US" sz="22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ACB23DDD-0C1C-5A09-C772-224F29616066}"/>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30425516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9412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Philips MOS Model 11</a:t>
            </a:r>
          </a:p>
          <a:p>
            <a:pPr marL="740283" lvl="1" indent="-361950">
              <a:buFont typeface="Wingdings" panose="05000000000000000000" pitchFamily="2" charset="2"/>
              <a:buChar char="v"/>
            </a:pPr>
            <a:r>
              <a:rPr lang="en-US" sz="2200" dirty="0">
                <a:solidFill>
                  <a:schemeClr val="tx1"/>
                </a:solidFill>
              </a:rPr>
              <a:t>The tunneling probability for each tunneling component and operational zone is provided by:</a:t>
            </a: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r>
              <a:rPr lang="en-US" sz="2200" dirty="0">
                <a:solidFill>
                  <a:schemeClr val="tx1"/>
                </a:solidFill>
              </a:rPr>
              <a:t>Table 3: MOS Model 11's dominant current components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F982D69-E72B-C937-9223-91C5441BB377}"/>
              </a:ext>
            </a:extLst>
          </p:cNvPr>
          <p:cNvPicPr>
            <a:picLocks noChangeAspect="1"/>
          </p:cNvPicPr>
          <p:nvPr/>
        </p:nvPicPr>
        <p:blipFill>
          <a:blip r:embed="rId3"/>
          <a:stretch>
            <a:fillRect/>
          </a:stretch>
        </p:blipFill>
        <p:spPr>
          <a:xfrm>
            <a:off x="4635696" y="2432987"/>
            <a:ext cx="4292600" cy="1181100"/>
          </a:xfrm>
          <a:prstGeom prst="rect">
            <a:avLst/>
          </a:prstGeom>
        </p:spPr>
      </p:pic>
      <p:pic>
        <p:nvPicPr>
          <p:cNvPr id="7" name="Picture 6">
            <a:extLst>
              <a:ext uri="{FF2B5EF4-FFF2-40B4-BE49-F238E27FC236}">
                <a16:creationId xmlns:a16="http://schemas.microsoft.com/office/drawing/2014/main" id="{C0405002-EEF1-A0C1-1797-E7DEDBD8A26D}"/>
              </a:ext>
            </a:extLst>
          </p:cNvPr>
          <p:cNvPicPr>
            <a:picLocks noChangeAspect="1"/>
          </p:cNvPicPr>
          <p:nvPr/>
        </p:nvPicPr>
        <p:blipFill>
          <a:blip r:embed="rId4"/>
          <a:stretch>
            <a:fillRect/>
          </a:stretch>
        </p:blipFill>
        <p:spPr>
          <a:xfrm>
            <a:off x="2725873" y="3812478"/>
            <a:ext cx="6740253" cy="1758327"/>
          </a:xfrm>
          <a:prstGeom prst="rect">
            <a:avLst/>
          </a:prstGeom>
        </p:spPr>
      </p:pic>
      <p:sp>
        <p:nvSpPr>
          <p:cNvPr id="4" name="Title 1">
            <a:extLst>
              <a:ext uri="{FF2B5EF4-FFF2-40B4-BE49-F238E27FC236}">
                <a16:creationId xmlns:a16="http://schemas.microsoft.com/office/drawing/2014/main" id="{6C87A6C2-3306-0A19-ACC6-98367F4F906D}"/>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22922264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endParaRPr lang="en-US" sz="1000" dirty="0">
              <a:solidFill>
                <a:schemeClr val="tx1"/>
              </a:solidFill>
            </a:endParaRPr>
          </a:p>
          <a:p>
            <a:pPr marL="447675" indent="-361950">
              <a:buFont typeface="Wingdings" panose="05000000000000000000" pitchFamily="2" charset="2"/>
              <a:buChar char="v"/>
            </a:pPr>
            <a:r>
              <a:rPr lang="en-US" sz="2400" dirty="0">
                <a:solidFill>
                  <a:schemeClr val="tx1"/>
                </a:solidFill>
              </a:rPr>
              <a:t>SP model</a:t>
            </a: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The SP model is a surface potential-based compact MOS model. Its gate current model is based on equation (3). The tunneling probability and the supply function are assumed to be independent of the energy, leading to a simplified expression for the tunneling current density:</a:t>
            </a: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r>
              <a:rPr lang="en-US" sz="2200" u="sng" dirty="0">
                <a:solidFill>
                  <a:schemeClr val="tx1"/>
                </a:solidFill>
              </a:rPr>
              <a:t>Model Considerations</a:t>
            </a:r>
            <a:r>
              <a:rPr lang="en-US" sz="2200" dirty="0">
                <a:solidFill>
                  <a:schemeClr val="tx1"/>
                </a:solidFill>
              </a:rPr>
              <a:t>: The SP model provides an approximate closed-form expression for the gate-channel current by linearizing the supply function and the tunneling probability exponent. The overlap currents are also modeled in SP, and the gate-channel current partition is given by equations.</a:t>
            </a:r>
          </a:p>
          <a:p>
            <a:pPr marL="378333" lvl="1" indent="0">
              <a:buNone/>
            </a:pPr>
            <a:endParaRPr lang="en-US" sz="2200" dirty="0">
              <a:solidFill>
                <a:schemeClr val="tx1"/>
              </a:solidFill>
            </a:endParaRP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C3849BC-D75A-1723-0B62-BA21A68496F6}"/>
              </a:ext>
            </a:extLst>
          </p:cNvPr>
          <p:cNvPicPr>
            <a:picLocks noChangeAspect="1"/>
          </p:cNvPicPr>
          <p:nvPr/>
        </p:nvPicPr>
        <p:blipFill>
          <a:blip r:embed="rId3"/>
          <a:stretch>
            <a:fillRect/>
          </a:stretch>
        </p:blipFill>
        <p:spPr>
          <a:xfrm>
            <a:off x="2694360" y="3803549"/>
            <a:ext cx="1639075" cy="787399"/>
          </a:xfrm>
          <a:prstGeom prst="rect">
            <a:avLst/>
          </a:prstGeom>
        </p:spPr>
      </p:pic>
      <p:pic>
        <p:nvPicPr>
          <p:cNvPr id="6" name="Picture 5">
            <a:extLst>
              <a:ext uri="{FF2B5EF4-FFF2-40B4-BE49-F238E27FC236}">
                <a16:creationId xmlns:a16="http://schemas.microsoft.com/office/drawing/2014/main" id="{2580F467-F94F-4125-D1B4-69E4B7C6C0E1}"/>
              </a:ext>
            </a:extLst>
          </p:cNvPr>
          <p:cNvPicPr>
            <a:picLocks noChangeAspect="1"/>
          </p:cNvPicPr>
          <p:nvPr/>
        </p:nvPicPr>
        <p:blipFill>
          <a:blip r:embed="rId4"/>
          <a:stretch>
            <a:fillRect/>
          </a:stretch>
        </p:blipFill>
        <p:spPr>
          <a:xfrm>
            <a:off x="5241590" y="3803549"/>
            <a:ext cx="4546600" cy="787400"/>
          </a:xfrm>
          <a:prstGeom prst="rect">
            <a:avLst/>
          </a:prstGeom>
        </p:spPr>
      </p:pic>
      <p:sp>
        <p:nvSpPr>
          <p:cNvPr id="10" name="Right Arrow 9">
            <a:extLst>
              <a:ext uri="{FF2B5EF4-FFF2-40B4-BE49-F238E27FC236}">
                <a16:creationId xmlns:a16="http://schemas.microsoft.com/office/drawing/2014/main" id="{8BD1A7BD-4840-AC02-1E1E-F7111714A554}"/>
              </a:ext>
            </a:extLst>
          </p:cNvPr>
          <p:cNvSpPr/>
          <p:nvPr/>
        </p:nvSpPr>
        <p:spPr>
          <a:xfrm>
            <a:off x="4344672" y="4112840"/>
            <a:ext cx="801273" cy="2252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FE92B38-7223-C42A-7C5D-35C54C1C48EB}"/>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33698303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err="1">
                <a:solidFill>
                  <a:schemeClr val="tx1"/>
                </a:solidFill>
              </a:rPr>
              <a:t>HiSIM</a:t>
            </a:r>
            <a:endParaRPr lang="en-US" sz="2400" dirty="0">
              <a:solidFill>
                <a:schemeClr val="tx1"/>
              </a:solidFill>
            </a:endParaRPr>
          </a:p>
          <a:p>
            <a:pPr marL="740283" lvl="1" indent="-361950">
              <a:buFont typeface="Wingdings" panose="05000000000000000000" pitchFamily="2" charset="2"/>
              <a:buChar char="v"/>
            </a:pPr>
            <a:r>
              <a:rPr lang="en-US" sz="2200" u="sng" dirty="0">
                <a:solidFill>
                  <a:schemeClr val="tx1"/>
                </a:solidFill>
              </a:rPr>
              <a:t>Model Overview</a:t>
            </a:r>
            <a:r>
              <a:rPr lang="en-US" sz="2200" dirty="0">
                <a:solidFill>
                  <a:schemeClr val="tx1"/>
                </a:solidFill>
              </a:rPr>
              <a:t>: The Hiroshima University STARC IGFET Model (</a:t>
            </a:r>
            <a:r>
              <a:rPr lang="en-US" sz="2200" dirty="0" err="1">
                <a:solidFill>
                  <a:schemeClr val="tx1"/>
                </a:solidFill>
              </a:rPr>
              <a:t>HiSIM</a:t>
            </a:r>
            <a:r>
              <a:rPr lang="en-US" sz="2200" dirty="0">
                <a:solidFill>
                  <a:schemeClr val="tx1"/>
                </a:solidFill>
              </a:rPr>
              <a:t>) is a compact model based on the drift-diffusion approximation for the drain current. It analytically describes all the device characteristics by the surface potential at the source and drain sides of the MOSFET’s channel.</a:t>
            </a:r>
          </a:p>
          <a:p>
            <a:pPr marL="740283" lvl="1" indent="-361950">
              <a:buFont typeface="Wingdings" panose="05000000000000000000" pitchFamily="2" charset="2"/>
              <a:buChar char="v"/>
            </a:pPr>
            <a:r>
              <a:rPr lang="en-US" sz="2200" u="sng" dirty="0">
                <a:solidFill>
                  <a:schemeClr val="tx1"/>
                </a:solidFill>
              </a:rPr>
              <a:t>Model Expression</a:t>
            </a:r>
            <a:r>
              <a:rPr lang="en-US" sz="2200" dirty="0">
                <a:solidFill>
                  <a:schemeClr val="tx1"/>
                </a:solidFill>
              </a:rPr>
              <a:t>: The gate current model in </a:t>
            </a:r>
            <a:r>
              <a:rPr lang="en-US" sz="2200" dirty="0" err="1">
                <a:solidFill>
                  <a:schemeClr val="tx1"/>
                </a:solidFill>
              </a:rPr>
              <a:t>HiSIM</a:t>
            </a:r>
            <a:r>
              <a:rPr lang="en-US" sz="2200" dirty="0">
                <a:solidFill>
                  <a:schemeClr val="tx1"/>
                </a:solidFill>
              </a:rPr>
              <a:t> considers only ECB tunneling and is based on band-to-band tunneling theory. It uses an equation that involves parameters such as the energy gap of the bulk semiconductor, the threshold voltage shift due to short-channel effects, and model parameters GLEAK1, GLEAK2, and GLEAK3.</a:t>
            </a:r>
          </a:p>
          <a:p>
            <a:pPr marL="740283" lvl="1" indent="-361950">
              <a:buFont typeface="Wingdings" panose="05000000000000000000" pitchFamily="2" charset="2"/>
              <a:buChar char="v"/>
            </a:pPr>
            <a:r>
              <a:rPr lang="en-US" sz="2200" u="sng" dirty="0">
                <a:solidFill>
                  <a:schemeClr val="tx1"/>
                </a:solidFill>
              </a:rPr>
              <a:t>Model Considerations</a:t>
            </a:r>
            <a:r>
              <a:rPr lang="en-US" sz="2200" dirty="0">
                <a:solidFill>
                  <a:schemeClr val="tx1"/>
                </a:solidFill>
              </a:rPr>
              <a:t>: The gate current partition in </a:t>
            </a:r>
            <a:r>
              <a:rPr lang="en-US" sz="2200" dirty="0" err="1">
                <a:solidFill>
                  <a:schemeClr val="tx1"/>
                </a:solidFill>
              </a:rPr>
              <a:t>HiSIM</a:t>
            </a:r>
            <a:r>
              <a:rPr lang="en-US" sz="2200" dirty="0">
                <a:solidFill>
                  <a:schemeClr val="tx1"/>
                </a:solidFill>
              </a:rPr>
              <a:t> is based on equations (32) and (33). The tunneling current density is assumed to vary linearly with the position along the channel, allowing for analytical expressions to be obtained for the drain and source components of the gate current.</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C33E566-4038-FE56-A076-3E17DBDFB0A3}"/>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617642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0CC7CE-284B-A4EC-94F1-B936DC835B2B}"/>
              </a:ext>
            </a:extLst>
          </p:cNvPr>
          <p:cNvPicPr>
            <a:picLocks noChangeAspect="1"/>
          </p:cNvPicPr>
          <p:nvPr/>
        </p:nvPicPr>
        <p:blipFill>
          <a:blip r:embed="rId3"/>
          <a:stretch>
            <a:fillRect/>
          </a:stretch>
        </p:blipFill>
        <p:spPr>
          <a:xfrm>
            <a:off x="2515552" y="2129214"/>
            <a:ext cx="6159500" cy="939800"/>
          </a:xfrm>
          <a:prstGeom prst="rect">
            <a:avLst/>
          </a:prstGeom>
        </p:spPr>
      </p:pic>
      <p:sp>
        <p:nvSpPr>
          <p:cNvPr id="9" name="Content Placeholder 2">
            <a:extLst>
              <a:ext uri="{FF2B5EF4-FFF2-40B4-BE49-F238E27FC236}">
                <a16:creationId xmlns:a16="http://schemas.microsoft.com/office/drawing/2014/main" id="{A6BA51C8-93A4-F21C-AEDD-BEC8D0F0835D}"/>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err="1">
                <a:solidFill>
                  <a:schemeClr val="tx1"/>
                </a:solidFill>
              </a:rPr>
              <a:t>HiSIM</a:t>
            </a:r>
            <a:endParaRPr lang="en-US" sz="24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378333" lvl="1" indent="0">
              <a:buNone/>
            </a:pPr>
            <a:endParaRPr lang="en-US" sz="2200" dirty="0">
              <a:solidFill>
                <a:schemeClr val="tx1"/>
              </a:solidFill>
            </a:endParaRPr>
          </a:p>
          <a:p>
            <a:pPr marL="740283" lvl="1" indent="-361950">
              <a:buFont typeface="Wingdings" panose="05000000000000000000" pitchFamily="2" charset="2"/>
              <a:buChar char="v"/>
            </a:pPr>
            <a:endParaRPr lang="en-US" sz="2200" dirty="0">
              <a:solidFill>
                <a:schemeClr val="tx1"/>
              </a:solidFill>
            </a:endParaRPr>
          </a:p>
          <a:p>
            <a:pPr marL="740283" lvl="1" indent="-361950">
              <a:buFont typeface="Wingdings" panose="05000000000000000000" pitchFamily="2" charset="2"/>
              <a:buChar char="v"/>
            </a:pPr>
            <a:r>
              <a:rPr lang="en-US" sz="2200" dirty="0">
                <a:solidFill>
                  <a:schemeClr val="tx1"/>
                </a:solidFill>
              </a:rPr>
              <a:t>where,</a:t>
            </a:r>
          </a:p>
        </p:txBody>
      </p:sp>
      <p:pic>
        <p:nvPicPr>
          <p:cNvPr id="10" name="Picture 9">
            <a:extLst>
              <a:ext uri="{FF2B5EF4-FFF2-40B4-BE49-F238E27FC236}">
                <a16:creationId xmlns:a16="http://schemas.microsoft.com/office/drawing/2014/main" id="{1DB68947-31C8-2EB7-B8EA-B9E71F1E6897}"/>
              </a:ext>
            </a:extLst>
          </p:cNvPr>
          <p:cNvPicPr>
            <a:picLocks noChangeAspect="1"/>
          </p:cNvPicPr>
          <p:nvPr/>
        </p:nvPicPr>
        <p:blipFill>
          <a:blip r:embed="rId4"/>
          <a:stretch>
            <a:fillRect/>
          </a:stretch>
        </p:blipFill>
        <p:spPr>
          <a:xfrm>
            <a:off x="2878137" y="3518058"/>
            <a:ext cx="2244766" cy="1620043"/>
          </a:xfrm>
          <a:prstGeom prst="rect">
            <a:avLst/>
          </a:prstGeom>
        </p:spPr>
      </p:pic>
      <p:sp>
        <p:nvSpPr>
          <p:cNvPr id="11" name="TextBox 10">
            <a:extLst>
              <a:ext uri="{FF2B5EF4-FFF2-40B4-BE49-F238E27FC236}">
                <a16:creationId xmlns:a16="http://schemas.microsoft.com/office/drawing/2014/main" id="{C91DBB18-3C8D-58A1-6626-239A983E7CF3}"/>
              </a:ext>
            </a:extLst>
          </p:cNvPr>
          <p:cNvSpPr txBox="1"/>
          <p:nvPr/>
        </p:nvSpPr>
        <p:spPr>
          <a:xfrm>
            <a:off x="5122903" y="3778383"/>
            <a:ext cx="5575565" cy="1477328"/>
          </a:xfrm>
          <a:prstGeom prst="rect">
            <a:avLst/>
          </a:prstGeom>
          <a:noFill/>
        </p:spPr>
        <p:txBody>
          <a:bodyPr wrap="none" rtlCol="0">
            <a:spAutoFit/>
          </a:bodyPr>
          <a:lstStyle/>
          <a:p>
            <a:r>
              <a:rPr lang="en-US" dirty="0"/>
              <a:t>and, </a:t>
            </a:r>
            <a:r>
              <a:rPr lang="en-US" dirty="0" err="1"/>
              <a:t>DVth</a:t>
            </a:r>
            <a:r>
              <a:rPr lang="en-US" dirty="0"/>
              <a:t> is the threshold voltage shift with respect </a:t>
            </a:r>
          </a:p>
          <a:p>
            <a:r>
              <a:rPr lang="en-US" dirty="0"/>
              <a:t>to the long-channel Vt caused by short-channel effects, </a:t>
            </a:r>
          </a:p>
          <a:p>
            <a:r>
              <a:rPr lang="en-US" dirty="0"/>
              <a:t>and </a:t>
            </a:r>
            <a:r>
              <a:rPr lang="en-US" dirty="0" err="1"/>
              <a:t>Eg</a:t>
            </a:r>
            <a:r>
              <a:rPr lang="en-US" dirty="0"/>
              <a:t> is the bulk semiconductor's energy gap. The </a:t>
            </a:r>
          </a:p>
          <a:p>
            <a:r>
              <a:rPr lang="en-US" dirty="0"/>
              <a:t>model parameters are GLEAK1, GLEAK2, and GLEAK3.</a:t>
            </a:r>
          </a:p>
          <a:p>
            <a:endParaRPr lang="en-US" dirty="0"/>
          </a:p>
        </p:txBody>
      </p:sp>
      <p:sp>
        <p:nvSpPr>
          <p:cNvPr id="12" name="Title 1">
            <a:extLst>
              <a:ext uri="{FF2B5EF4-FFF2-40B4-BE49-F238E27FC236}">
                <a16:creationId xmlns:a16="http://schemas.microsoft.com/office/drawing/2014/main" id="{849A1F73-7E0C-1611-E181-2879A9C7A575}"/>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2532172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2171700" y="3861405"/>
            <a:ext cx="7786688" cy="4818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400" dirty="0">
                <a:solidFill>
                  <a:schemeClr val="tx1"/>
                </a:solidFill>
              </a:rPr>
              <a:t>Table 4: Comparison of gate current compact models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73DB016-A7A9-603E-3EA0-EBC555413B17}"/>
              </a:ext>
            </a:extLst>
          </p:cNvPr>
          <p:cNvPicPr>
            <a:picLocks noChangeAspect="1"/>
          </p:cNvPicPr>
          <p:nvPr/>
        </p:nvPicPr>
        <p:blipFill>
          <a:blip r:embed="rId3"/>
          <a:stretch>
            <a:fillRect/>
          </a:stretch>
        </p:blipFill>
        <p:spPr>
          <a:xfrm>
            <a:off x="1097280" y="2630111"/>
            <a:ext cx="10058400" cy="1198930"/>
          </a:xfrm>
          <a:prstGeom prst="rect">
            <a:avLst/>
          </a:prstGeom>
        </p:spPr>
      </p:pic>
      <p:sp>
        <p:nvSpPr>
          <p:cNvPr id="9" name="Content Placeholder 2">
            <a:extLst>
              <a:ext uri="{FF2B5EF4-FFF2-40B4-BE49-F238E27FC236}">
                <a16:creationId xmlns:a16="http://schemas.microsoft.com/office/drawing/2014/main" id="{A6BA51C8-93A4-F21C-AEDD-BEC8D0F0835D}"/>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endParaRPr lang="en-US" sz="2200" dirty="0">
              <a:solidFill>
                <a:schemeClr val="tx1"/>
              </a:solidFill>
            </a:endParaRPr>
          </a:p>
        </p:txBody>
      </p:sp>
      <p:sp>
        <p:nvSpPr>
          <p:cNvPr id="6" name="Title 1">
            <a:extLst>
              <a:ext uri="{FF2B5EF4-FFF2-40B4-BE49-F238E27FC236}">
                <a16:creationId xmlns:a16="http://schemas.microsoft.com/office/drawing/2014/main" id="{99F6B394-F3E0-CDE5-640A-8D70B4F3CE58}"/>
              </a:ext>
            </a:extLst>
          </p:cNvPr>
          <p:cNvSpPr txBox="1">
            <a:spLocks/>
          </p:cNvSpPr>
          <p:nvPr/>
        </p:nvSpPr>
        <p:spPr>
          <a:xfrm>
            <a:off x="1066800" y="400052"/>
            <a:ext cx="10058400" cy="1117971"/>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Compact MOS Models: Understanding and Analyzing Gate Current</a:t>
            </a:r>
          </a:p>
        </p:txBody>
      </p:sp>
    </p:spTree>
    <p:extLst>
      <p:ext uri="{BB962C8B-B14F-4D97-AF65-F5344CB8AC3E}">
        <p14:creationId xmlns:p14="http://schemas.microsoft.com/office/powerpoint/2010/main" val="8456974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Introduction</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lgn="just">
              <a:buFont typeface="Wingdings" panose="05000000000000000000" pitchFamily="2" charset="2"/>
              <a:buChar char="v"/>
            </a:pPr>
            <a:r>
              <a:rPr lang="en-US" sz="2400" dirty="0"/>
              <a:t>Si MOSFET prototypes with gate lengths significantly less than 20 nm are the product of ongoing advancements in Si nanotechnology. The importance of quantum processes like size quantization and gate oxide tunneling increases with decreasing channel lengths. </a:t>
            </a:r>
          </a:p>
          <a:p>
            <a:pPr marL="361950" indent="-361950" algn="just">
              <a:buFont typeface="Wingdings" panose="05000000000000000000" pitchFamily="2" charset="2"/>
              <a:buChar char="v"/>
            </a:pPr>
            <a:r>
              <a:rPr lang="en-US" sz="2400" dirty="0"/>
              <a:t>Conventional CMOS transistors reach their limits when dimensions and operating voltages decrease, propelling ongoing technological progress. Modern CMOS technology emphasizes how crucial gate oxide layer thickness: 1.2 - 1.5nm for channel lengths shorter than 100 nm.</a:t>
            </a:r>
          </a:p>
          <a:p>
            <a:pPr marL="361950" indent="-361950" algn="just">
              <a:buFont typeface="Wingdings" panose="05000000000000000000" pitchFamily="2" charset="2"/>
              <a:buChar char="v"/>
            </a:pPr>
            <a:r>
              <a:rPr lang="en-US" sz="2400" dirty="0"/>
              <a:t>A thorough grasp of contemporary semiconductor technologies is crucial because gate leakage current, particularly through edge direct tunneling (EDT), greatly affects off-state leakage and stability in Very Large Scale Integration (VLSI) circuits in ultra thin gate oxide domains.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4806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Digital and analog circuit performance </a:t>
            </a:r>
          </a:p>
          <a:p>
            <a:pPr marL="740283" lvl="1" indent="-361950">
              <a:buFont typeface="Wingdings" panose="05000000000000000000" pitchFamily="2" charset="2"/>
              <a:buChar char="v"/>
            </a:pPr>
            <a:r>
              <a:rPr lang="en-US" sz="2200" dirty="0">
                <a:solidFill>
                  <a:schemeClr val="tx1"/>
                </a:solidFill>
              </a:rPr>
              <a:t>Demonstrating MOS devices with a 1.5 nm gate oxide thickness in 1994 revealed high gate tunneling current density. Despite heat removal and reliability considerations, high-performance applications can tolerate gate current densities up to 1000 A/cm² (oxide thicknesses of 1–1.5 nm). </a:t>
            </a:r>
          </a:p>
          <a:p>
            <a:pPr marL="740283" lvl="1" indent="-361950">
              <a:buFont typeface="Wingdings" panose="05000000000000000000" pitchFamily="2" charset="2"/>
              <a:buChar char="v"/>
            </a:pPr>
            <a:r>
              <a:rPr lang="en-US" sz="2200" dirty="0">
                <a:solidFill>
                  <a:schemeClr val="tx1"/>
                </a:solidFill>
              </a:rPr>
              <a:t>For applications such as memory, low-power, and analog circuits, where low gate currents or large-geometry devices are crucial, the minimum gate oxide thickness might need to be in the range of 1.8–2.6 nm. </a:t>
            </a:r>
          </a:p>
          <a:p>
            <a:pPr marL="740283" lvl="1" indent="-361950">
              <a:buFont typeface="Wingdings" panose="05000000000000000000" pitchFamily="2" charset="2"/>
              <a:buChar char="v"/>
            </a:pPr>
            <a:r>
              <a:rPr lang="en-US" sz="2200" dirty="0">
                <a:solidFill>
                  <a:schemeClr val="tx1"/>
                </a:solidFill>
              </a:rPr>
              <a:t>Gate tunneling current affects various circuit elements, including sample-and-hold cells and CMOS logic, causing issues like increased static power dissipation and voltage swing deviations. This impact extends to MOS RF and analog circuits, influencing maximum operating frequency, power and current gain, input impedance, and device matching, demanding further investigation.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1869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08104"/>
            <a:ext cx="10058400" cy="130304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200" dirty="0">
                <a:solidFill>
                  <a:schemeClr val="tx1"/>
                </a:solidFill>
              </a:rPr>
              <a:t>Figure 17: CMOS sample and hold circuit, illustrating potential gate current leakage paths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0D33DB9-73EA-A178-E617-18D426EE4C43}"/>
              </a:ext>
            </a:extLst>
          </p:cNvPr>
          <p:cNvPicPr>
            <a:picLocks noChangeAspect="1"/>
          </p:cNvPicPr>
          <p:nvPr/>
        </p:nvPicPr>
        <p:blipFill>
          <a:blip r:embed="rId3"/>
          <a:stretch>
            <a:fillRect/>
          </a:stretch>
        </p:blipFill>
        <p:spPr>
          <a:xfrm>
            <a:off x="3766088" y="1749212"/>
            <a:ext cx="4720784" cy="3359576"/>
          </a:xfrm>
          <a:prstGeom prst="rect">
            <a:avLst/>
          </a:prstGeom>
        </p:spPr>
      </p:pic>
      <p:sp>
        <p:nvSpPr>
          <p:cNvPr id="6" name="Title 1">
            <a:extLst>
              <a:ext uri="{FF2B5EF4-FFF2-40B4-BE49-F238E27FC236}">
                <a16:creationId xmlns:a16="http://schemas.microsoft.com/office/drawing/2014/main" id="{DD937EE6-4AF4-A8BE-226C-BE27C50E3683}"/>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Tree>
    <p:extLst>
      <p:ext uri="{BB962C8B-B14F-4D97-AF65-F5344CB8AC3E}">
        <p14:creationId xmlns:p14="http://schemas.microsoft.com/office/powerpoint/2010/main" val="21731851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5008104"/>
            <a:ext cx="10058400" cy="130304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200" dirty="0">
                <a:solidFill>
                  <a:schemeClr val="tx1"/>
                </a:solidFill>
              </a:rPr>
              <a:t>Figure 18: CMOS inverter chain illustrating the DC current flow between stages brought on by the gate tunneling current.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712B40-0B7A-9E8F-35B6-247C0E5569EB}"/>
              </a:ext>
            </a:extLst>
          </p:cNvPr>
          <p:cNvPicPr>
            <a:picLocks noChangeAspect="1"/>
          </p:cNvPicPr>
          <p:nvPr/>
        </p:nvPicPr>
        <p:blipFill>
          <a:blip r:embed="rId3"/>
          <a:stretch>
            <a:fillRect/>
          </a:stretch>
        </p:blipFill>
        <p:spPr>
          <a:xfrm>
            <a:off x="2747645" y="1907638"/>
            <a:ext cx="6696710" cy="3042724"/>
          </a:xfrm>
          <a:prstGeom prst="rect">
            <a:avLst/>
          </a:prstGeom>
        </p:spPr>
      </p:pic>
      <p:sp>
        <p:nvSpPr>
          <p:cNvPr id="4" name="Title 1">
            <a:extLst>
              <a:ext uri="{FF2B5EF4-FFF2-40B4-BE49-F238E27FC236}">
                <a16:creationId xmlns:a16="http://schemas.microsoft.com/office/drawing/2014/main" id="{3DE819FD-A7F4-627C-CFA2-706437BFA5E7}"/>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Tree>
    <p:extLst>
      <p:ext uri="{BB962C8B-B14F-4D97-AF65-F5344CB8AC3E}">
        <p14:creationId xmlns:p14="http://schemas.microsoft.com/office/powerpoint/2010/main" val="1554979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Noise </a:t>
            </a:r>
          </a:p>
          <a:p>
            <a:pPr marL="740283" lvl="1" indent="-361950">
              <a:buFont typeface="Wingdings" panose="05000000000000000000" pitchFamily="2" charset="2"/>
              <a:buChar char="v"/>
            </a:pPr>
            <a:r>
              <a:rPr lang="en-US" sz="2200" dirty="0">
                <a:solidFill>
                  <a:schemeClr val="tx1"/>
                </a:solidFill>
              </a:rPr>
              <a:t>Noise in electronic circuits is a critical concern in digital, analog, and RF applications, impacting bit errors in logic circuits and setting the lower limit of the dynamic range in analog and RF systems.</a:t>
            </a:r>
          </a:p>
          <a:p>
            <a:pPr marL="740283" lvl="1" indent="-361950">
              <a:buFont typeface="Wingdings" panose="05000000000000000000" pitchFamily="2" charset="2"/>
              <a:buChar char="v"/>
            </a:pPr>
            <a:r>
              <a:rPr lang="en-US" sz="2200" dirty="0">
                <a:solidFill>
                  <a:schemeClr val="tx1"/>
                </a:solidFill>
              </a:rPr>
              <a:t>MOS devices with large gate tunneling currents introduce additional noise sources, including shot noise with a frequency-independent spectral density and low-frequency noise with an approximate 1/f dependence.</a:t>
            </a:r>
          </a:p>
          <a:p>
            <a:pPr marL="740283" lvl="1" indent="-361950">
              <a:buFont typeface="Wingdings" panose="05000000000000000000" pitchFamily="2" charset="2"/>
              <a:buChar char="v"/>
            </a:pPr>
            <a:r>
              <a:rPr lang="en-US" sz="2200" dirty="0">
                <a:solidFill>
                  <a:schemeClr val="tx1"/>
                </a:solidFill>
              </a:rPr>
              <a:t>The low-frequency noise in gate current is attributed to trap-related mechanisms, with varying explanations such as trap-assisted tunneling or local fluctuations of tunneling probability caused by fluctuating traps. The implications of enhanced noise due to gate current are more pronounced at relatively low frequencies and can affect drain current noise as well.</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F85D676-7525-09C7-B345-435E215A213E}"/>
              </a:ext>
            </a:extLst>
          </p:cNvPr>
          <p:cNvSpPr txBox="1">
            <a:spLocks/>
          </p:cNvSpPr>
          <p:nvPr/>
        </p:nvSpPr>
        <p:spPr>
          <a:xfrm>
            <a:off x="1066800" y="546847"/>
            <a:ext cx="10058400" cy="971176"/>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Consequences of Gate Tunneling Current on Device Performance</a:t>
            </a:r>
          </a:p>
        </p:txBody>
      </p:sp>
    </p:spTree>
    <p:extLst>
      <p:ext uri="{BB962C8B-B14F-4D97-AF65-F5344CB8AC3E}">
        <p14:creationId xmlns:p14="http://schemas.microsoft.com/office/powerpoint/2010/main" val="41007429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Conclusion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2F6A0F1-2EF3-4276-891C-1EEDB3B33DB7}"/>
              </a:ext>
            </a:extLst>
          </p:cNvPr>
          <p:cNvSpPr txBox="1">
            <a:spLocks/>
          </p:cNvSpPr>
          <p:nvPr/>
        </p:nvSpPr>
        <p:spPr>
          <a:xfrm>
            <a:off x="1097279" y="1518024"/>
            <a:ext cx="10058401" cy="4793129"/>
          </a:xfrm>
          <a:prstGeom prst="rect">
            <a:avLst/>
          </a:prstGeom>
        </p:spPr>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buFont typeface="Wingdings" panose="05000000000000000000" pitchFamily="2" charset="2"/>
              <a:buChar char="v"/>
            </a:pPr>
            <a:endParaRPr lang="en-US" sz="1500" dirty="0"/>
          </a:p>
          <a:p>
            <a:pPr marL="361950" indent="-361950">
              <a:buFont typeface="Wingdings" panose="05000000000000000000" pitchFamily="2" charset="2"/>
              <a:buChar char="v"/>
            </a:pPr>
            <a:r>
              <a:rPr lang="en-US" sz="2400" dirty="0"/>
              <a:t>The effect of the gate current on the functionality of the CMOS inverter has been investigated. It has been found that the output low-level voltage increases for gate thickness thinner than 2nm. This increase worsens the noise margin and can result in faulty operation for the CMOS inverter.</a:t>
            </a:r>
          </a:p>
          <a:p>
            <a:pPr marL="361950" indent="-361950">
              <a:buFont typeface="Wingdings" panose="05000000000000000000" pitchFamily="2" charset="2"/>
              <a:buChar char="v"/>
            </a:pPr>
            <a:r>
              <a:rPr lang="en-US" sz="2400" dirty="0"/>
              <a:t>The Fowler-</a:t>
            </a:r>
            <a:r>
              <a:rPr lang="en-US" sz="2400" dirty="0" err="1"/>
              <a:t>Nordheim</a:t>
            </a:r>
            <a:r>
              <a:rPr lang="en-US" sz="2400" dirty="0"/>
              <a:t> model for tunneling was demonstrated to be inadequate for capturing effects in modern MOSFET technology, such as direct tunneling and valence band tunneling, emphasizing the need for more advanced models. Industry-standard compact MOS models were outlined, revealing their modeling approaches and limitations, including simplifications and non-physical aspects leading to a high number of parameters and potential inaccuracies.</a:t>
            </a:r>
          </a:p>
          <a:p>
            <a:pPr marL="361950" indent="-361950">
              <a:buFont typeface="Wingdings" panose="05000000000000000000" pitchFamily="2" charset="2"/>
              <a:buChar char="v"/>
            </a:pPr>
            <a:r>
              <a:rPr lang="en-US" sz="2400" dirty="0"/>
              <a:t>The discussion on the impact of tunneling current on circuit performance highlighted challenges for device, circuit, and system designers. Despite the effects on various applications, it was noted that this should not hinder the continued down-scaling of MOS devices, posing new challenges instead.</a:t>
            </a:r>
          </a:p>
        </p:txBody>
      </p:sp>
    </p:spTree>
    <p:extLst>
      <p:ext uri="{BB962C8B-B14F-4D97-AF65-F5344CB8AC3E}">
        <p14:creationId xmlns:p14="http://schemas.microsoft.com/office/powerpoint/2010/main" val="6888089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97280" y="866775"/>
            <a:ext cx="10058400" cy="651249"/>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Conclusion</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2F6A0F1-2EF3-4276-891C-1EEDB3B33DB7}"/>
              </a:ext>
            </a:extLst>
          </p:cNvPr>
          <p:cNvSpPr txBox="1">
            <a:spLocks/>
          </p:cNvSpPr>
          <p:nvPr/>
        </p:nvSpPr>
        <p:spPr>
          <a:xfrm>
            <a:off x="1097279" y="1518024"/>
            <a:ext cx="10058401" cy="4793129"/>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1950" indent="-361950">
              <a:buFont typeface="Wingdings" panose="05000000000000000000" pitchFamily="2" charset="2"/>
              <a:buChar char="v"/>
            </a:pPr>
            <a:endParaRPr lang="en-US" sz="1500" dirty="0"/>
          </a:p>
          <a:p>
            <a:pPr marL="361950" indent="-361950">
              <a:buFont typeface="Wingdings" panose="05000000000000000000" pitchFamily="2" charset="2"/>
              <a:buChar char="v"/>
            </a:pPr>
            <a:r>
              <a:rPr lang="en-US" sz="2400" dirty="0"/>
              <a:t>The review emphasized the significance of noise in analog and RF circuits, underlining its role as a key concern in the design of digital, analog, and RF applications.</a:t>
            </a:r>
          </a:p>
          <a:p>
            <a:pPr marL="361950" indent="-361950">
              <a:buFont typeface="Wingdings" panose="05000000000000000000" pitchFamily="2" charset="2"/>
              <a:buChar char="v"/>
            </a:pPr>
            <a:r>
              <a:rPr lang="en-US" sz="2400" dirty="0"/>
              <a:t>The discussion on additional noise sources caused by gate current, both at high and low frequencies, highlighted the challenges associated with the characterization and modeling of noise characteristics in MOS devices with substantial gate tunneling currents.</a:t>
            </a:r>
          </a:p>
          <a:p>
            <a:pPr marL="361950" indent="-361950">
              <a:buFont typeface="Wingdings" panose="05000000000000000000" pitchFamily="2" charset="2"/>
              <a:buChar char="v"/>
            </a:pPr>
            <a:r>
              <a:rPr lang="en-US" sz="2400" dirty="0"/>
              <a:t>The conclusion stressed the importance of addressing the impact of tunneling current on circuit performance, acknowledging its influence on diverse applications. It called for attention to studying these issues and developing compact models suitable for use in circuit simulators to advance the understanding and mitigation of these challenges.</a:t>
            </a:r>
          </a:p>
        </p:txBody>
      </p:sp>
    </p:spTree>
    <p:extLst>
      <p:ext uri="{BB962C8B-B14F-4D97-AF65-F5344CB8AC3E}">
        <p14:creationId xmlns:p14="http://schemas.microsoft.com/office/powerpoint/2010/main" val="4149022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References</a:t>
            </a:r>
          </a:p>
        </p:txBody>
      </p:sp>
      <p:sp>
        <p:nvSpPr>
          <p:cNvPr id="6" name="TextBox 5">
            <a:extLst>
              <a:ext uri="{FF2B5EF4-FFF2-40B4-BE49-F238E27FC236}">
                <a16:creationId xmlns:a16="http://schemas.microsoft.com/office/drawing/2014/main" id="{0F29E3D3-7F66-4989-9A8C-7BA292E2D37F}"/>
              </a:ext>
            </a:extLst>
          </p:cNvPr>
          <p:cNvSpPr txBox="1"/>
          <p:nvPr/>
        </p:nvSpPr>
        <p:spPr>
          <a:xfrm>
            <a:off x="4050806" y="239664"/>
            <a:ext cx="8135509" cy="6327181"/>
          </a:xfrm>
          <a:prstGeom prst="rect">
            <a:avLst/>
          </a:prstGeom>
          <a:noFill/>
        </p:spPr>
        <p:txBody>
          <a:bodyPr wrap="square">
            <a:spAutoFit/>
          </a:bodyPr>
          <a:lstStyle/>
          <a:p>
            <a:pPr marL="342900" indent="-342900" algn="just">
              <a:lnSpc>
                <a:spcPct val="107000"/>
              </a:lnSpc>
              <a:buFont typeface="+mj-lt"/>
              <a:buAutoNum type="arabicParenR"/>
            </a:pPr>
            <a:r>
              <a:rPr lang="en-IN" sz="2000" dirty="0">
                <a:latin typeface="Times New Roman" panose="02020603050405020304" pitchFamily="18" charset="0"/>
                <a:ea typeface="Calibri" panose="020F0502020204030204" pitchFamily="34" charset="0"/>
                <a:cs typeface="Times New Roman" panose="02020603050405020304" pitchFamily="18" charset="0"/>
              </a:rPr>
              <a:t>Juan C. </a:t>
            </a:r>
            <a:r>
              <a:rPr lang="en-IN" sz="2000" dirty="0" err="1">
                <a:latin typeface="Times New Roman" panose="02020603050405020304" pitchFamily="18" charset="0"/>
                <a:ea typeface="Calibri" panose="020F0502020204030204" pitchFamily="34" charset="0"/>
                <a:cs typeface="Times New Roman" panose="02020603050405020304" pitchFamily="18" charset="0"/>
              </a:rPr>
              <a:t>Ranuarez</a:t>
            </a:r>
            <a:r>
              <a:rPr lang="en-IN" sz="2000" dirty="0">
                <a:latin typeface="Times New Roman" panose="02020603050405020304" pitchFamily="18" charset="0"/>
                <a:ea typeface="Calibri" panose="020F0502020204030204" pitchFamily="34" charset="0"/>
                <a:cs typeface="Times New Roman" panose="02020603050405020304" pitchFamily="18" charset="0"/>
              </a:rPr>
              <a:t>, M.J. </a:t>
            </a:r>
            <a:r>
              <a:rPr lang="en-IN" sz="2000" dirty="0" err="1">
                <a:latin typeface="Times New Roman" panose="02020603050405020304" pitchFamily="18" charset="0"/>
                <a:ea typeface="Calibri" panose="020F0502020204030204" pitchFamily="34" charset="0"/>
                <a:cs typeface="Times New Roman" panose="02020603050405020304" pitchFamily="18" charset="0"/>
              </a:rPr>
              <a:t>Deen</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latin typeface="Times New Roman" panose="02020603050405020304" pitchFamily="18" charset="0"/>
                <a:ea typeface="Calibri" panose="020F0502020204030204" pitchFamily="34" charset="0"/>
                <a:cs typeface="Times New Roman" panose="02020603050405020304" pitchFamily="18" charset="0"/>
              </a:rPr>
              <a:t>Chih</a:t>
            </a:r>
            <a:r>
              <a:rPr lang="en-IN" sz="2000" dirty="0">
                <a:latin typeface="Times New Roman" panose="02020603050405020304" pitchFamily="18" charset="0"/>
                <a:ea typeface="Calibri" panose="020F0502020204030204" pitchFamily="34" charset="0"/>
                <a:cs typeface="Times New Roman" panose="02020603050405020304" pitchFamily="18" charset="0"/>
              </a:rPr>
              <a:t>-Hung Chen; A review of gate </a:t>
            </a:r>
            <a:r>
              <a:rPr lang="en-IN" sz="2000" dirty="0" err="1">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latin typeface="Times New Roman" panose="02020603050405020304" pitchFamily="18" charset="0"/>
                <a:ea typeface="Calibri" panose="020F0502020204030204" pitchFamily="34" charset="0"/>
                <a:cs typeface="Times New Roman" panose="02020603050405020304" pitchFamily="18" charset="0"/>
              </a:rPr>
              <a:t> current in MOS devices;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2006</a:t>
            </a:r>
          </a:p>
          <a:p>
            <a:pPr marL="342900" indent="-342900" algn="just">
              <a:lnSpc>
                <a:spcPct val="107000"/>
              </a:lnSpc>
              <a:buFont typeface="+mj-lt"/>
              <a:buAutoNum type="arabicParenR"/>
            </a:pPr>
            <a:r>
              <a:rPr lang="en-IN" sz="2000" dirty="0" err="1">
                <a:latin typeface="Times New Roman" panose="02020603050405020304" pitchFamily="18" charset="0"/>
                <a:ea typeface="Calibri" panose="020F0502020204030204" pitchFamily="34" charset="0"/>
                <a:cs typeface="Times New Roman" panose="02020603050405020304" pitchFamily="18" charset="0"/>
              </a:rPr>
              <a:t>Xiaoyong</a:t>
            </a:r>
            <a:r>
              <a:rPr lang="en-IN" sz="2000" dirty="0">
                <a:latin typeface="Times New Roman" panose="02020603050405020304" pitchFamily="18" charset="0"/>
                <a:ea typeface="Calibri" panose="020F0502020204030204" pitchFamily="34" charset="0"/>
                <a:cs typeface="Times New Roman" panose="02020603050405020304" pitchFamily="18" charset="0"/>
              </a:rPr>
              <a:t> Yang, </a:t>
            </a:r>
            <a:r>
              <a:rPr lang="en-IN" sz="2000" dirty="0" err="1">
                <a:latin typeface="Times New Roman" panose="02020603050405020304" pitchFamily="18" charset="0"/>
                <a:ea typeface="Calibri" panose="020F0502020204030204" pitchFamily="34" charset="0"/>
                <a:cs typeface="Times New Roman" panose="02020603050405020304" pitchFamily="18" charset="0"/>
              </a:rPr>
              <a:t>Deobrat</a:t>
            </a:r>
            <a:r>
              <a:rPr lang="en-IN" sz="2000" dirty="0">
                <a:latin typeface="Times New Roman" panose="02020603050405020304" pitchFamily="18" charset="0"/>
                <a:ea typeface="Calibri" panose="020F0502020204030204" pitchFamily="34" charset="0"/>
                <a:cs typeface="Times New Roman" panose="02020603050405020304" pitchFamily="18" charset="0"/>
              </a:rPr>
              <a:t> Singh and Rajeev Ahuja; </a:t>
            </a:r>
            <a:r>
              <a:rPr lang="en-IN" sz="2000" dirty="0" err="1">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latin typeface="Times New Roman" panose="02020603050405020304" pitchFamily="18" charset="0"/>
                <a:ea typeface="Calibri" panose="020F0502020204030204" pitchFamily="34" charset="0"/>
                <a:cs typeface="Times New Roman" panose="02020603050405020304" pitchFamily="18" charset="0"/>
              </a:rPr>
              <a:t> in thin MOS structures;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1974</a:t>
            </a:r>
          </a:p>
          <a:p>
            <a:pPr marL="342900" indent="-342900" algn="just">
              <a:lnSpc>
                <a:spcPct val="107000"/>
              </a:lnSpc>
              <a:buFont typeface="+mj-lt"/>
              <a:buAutoNum type="arabicParenR"/>
            </a:pPr>
            <a:r>
              <a:rPr lang="en-IN" sz="2000" dirty="0">
                <a:latin typeface="Times New Roman" panose="02020603050405020304" pitchFamily="18" charset="0"/>
                <a:ea typeface="Calibri" panose="020F0502020204030204" pitchFamily="34" charset="0"/>
                <a:cs typeface="Times New Roman" panose="02020603050405020304" pitchFamily="18" charset="0"/>
              </a:rPr>
              <a:t>M. </a:t>
            </a:r>
            <a:r>
              <a:rPr lang="en-IN" sz="2000" dirty="0" err="1">
                <a:latin typeface="Times New Roman" panose="02020603050405020304" pitchFamily="18" charset="0"/>
                <a:ea typeface="Calibri" panose="020F0502020204030204" pitchFamily="34" charset="0"/>
                <a:cs typeface="Times New Roman" panose="02020603050405020304" pitchFamily="18" charset="0"/>
              </a:rPr>
              <a:t>Abdelgawad</a:t>
            </a:r>
            <a:r>
              <a:rPr lang="en-IN" sz="2000" dirty="0">
                <a:latin typeface="Times New Roman" panose="02020603050405020304" pitchFamily="18" charset="0"/>
                <a:ea typeface="Calibri" panose="020F0502020204030204" pitchFamily="34" charset="0"/>
                <a:cs typeface="Times New Roman" panose="02020603050405020304" pitchFamily="18" charset="0"/>
              </a:rPr>
              <a:t> EL-Sayed and </a:t>
            </a:r>
            <a:r>
              <a:rPr lang="en-IN" sz="2000" dirty="0" err="1">
                <a:latin typeface="Times New Roman" panose="02020603050405020304" pitchFamily="18" charset="0"/>
                <a:ea typeface="Calibri" panose="020F0502020204030204" pitchFamily="34" charset="0"/>
                <a:cs typeface="Times New Roman" panose="02020603050405020304" pitchFamily="18" charset="0"/>
              </a:rPr>
              <a:t>M.Atef</a:t>
            </a:r>
            <a:r>
              <a:rPr lang="en-IN" sz="2000" dirty="0">
                <a:latin typeface="Times New Roman" panose="02020603050405020304" pitchFamily="18" charset="0"/>
                <a:ea typeface="Calibri" panose="020F0502020204030204" pitchFamily="34" charset="0"/>
                <a:cs typeface="Times New Roman" panose="02020603050405020304" pitchFamily="18" charset="0"/>
              </a:rPr>
              <a:t>; Study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current through ultra-thin gate oxide MOSFET and its effect on CMOS circuits; 2005</a:t>
            </a:r>
          </a:p>
          <a:p>
            <a:pPr marL="342900" indent="-342900" algn="just">
              <a:lnSpc>
                <a:spcPct val="107000"/>
              </a:lnSpc>
              <a:buFont typeface="+mj-lt"/>
              <a:buAutoNum type="arabicParenR"/>
            </a:pPr>
            <a:r>
              <a:rPr lang="en-IN" sz="2000" dirty="0">
                <a:latin typeface="Times New Roman" panose="02020603050405020304" pitchFamily="18" charset="0"/>
                <a:ea typeface="Calibri" panose="020F0502020204030204" pitchFamily="34" charset="0"/>
                <a:cs typeface="Times New Roman" panose="02020603050405020304" pitchFamily="18" charset="0"/>
              </a:rPr>
              <a:t>Fabio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Sacconi</a:t>
            </a:r>
            <a:r>
              <a:rPr lang="en-IN" sz="2000" dirty="0">
                <a:latin typeface="Times New Roman" panose="02020603050405020304" pitchFamily="18" charset="0"/>
                <a:ea typeface="Calibri" panose="020F0502020204030204" pitchFamily="34" charset="0"/>
                <a:cs typeface="Times New Roman" panose="02020603050405020304" pitchFamily="18" charset="0"/>
              </a:rPr>
              <a:t>, Michael </a:t>
            </a:r>
            <a:r>
              <a:rPr lang="en-IN" sz="2000" dirty="0" err="1">
                <a:latin typeface="Times New Roman" panose="02020603050405020304" pitchFamily="18" charset="0"/>
                <a:ea typeface="Calibri" panose="020F0502020204030204" pitchFamily="34" charset="0"/>
                <a:cs typeface="Times New Roman" panose="02020603050405020304" pitchFamily="18" charset="0"/>
              </a:rPr>
              <a:t>Povolotskyi</a:t>
            </a:r>
            <a:r>
              <a:rPr lang="en-IN" sz="2000" dirty="0">
                <a:latin typeface="Times New Roman" panose="02020603050405020304" pitchFamily="18" charset="0"/>
                <a:ea typeface="Calibri" panose="020F0502020204030204" pitchFamily="34" charset="0"/>
                <a:cs typeface="Times New Roman" panose="02020603050405020304" pitchFamily="18" charset="0"/>
              </a:rPr>
              <a:t>, Aldo Di Carlo, Paolo </a:t>
            </a:r>
            <a:r>
              <a:rPr lang="en-IN" sz="2000" dirty="0" err="1">
                <a:latin typeface="Times New Roman" panose="02020603050405020304" pitchFamily="18" charset="0"/>
                <a:ea typeface="Calibri" panose="020F0502020204030204" pitchFamily="34" charset="0"/>
                <a:cs typeface="Times New Roman" panose="02020603050405020304" pitchFamily="18" charset="0"/>
              </a:rPr>
              <a:t>Lugli</a:t>
            </a:r>
            <a:r>
              <a:rPr lang="en-IN" sz="2000" dirty="0">
                <a:latin typeface="Times New Roman" panose="02020603050405020304" pitchFamily="18" charset="0"/>
                <a:ea typeface="Calibri" panose="020F0502020204030204" pitchFamily="34" charset="0"/>
                <a:cs typeface="Times New Roman" panose="02020603050405020304" pitchFamily="18" charset="0"/>
              </a:rPr>
              <a:t>, Martin </a:t>
            </a:r>
            <a:r>
              <a:rPr lang="en-IN" sz="2000" dirty="0" err="1">
                <a:latin typeface="Times New Roman" panose="02020603050405020304" pitchFamily="18" charset="0"/>
                <a:ea typeface="Calibri" panose="020F0502020204030204" pitchFamily="34" charset="0"/>
                <a:cs typeface="Times New Roman" panose="02020603050405020304" pitchFamily="18" charset="0"/>
              </a:rPr>
              <a:t>St€adele</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Full-band approaches to the electronic properties 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nanometer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-scale MOS structures; </a:t>
            </a:r>
            <a:r>
              <a:rPr lang="en-IN" sz="2000" dirty="0">
                <a:latin typeface="Times New Roman" panose="02020603050405020304" pitchFamily="18" charset="0"/>
                <a:ea typeface="Calibri" panose="020F0502020204030204" pitchFamily="34" charset="0"/>
                <a:cs typeface="Times New Roman" panose="02020603050405020304" pitchFamily="18" charset="0"/>
              </a:rPr>
              <a:t>2003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Lezlinger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M, Snow EH; Fowler–</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Nordheim</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into thermally grown SiO2; 1969 </a:t>
            </a:r>
          </a:p>
          <a:p>
            <a:pPr marL="342900" lvl="0" indent="-342900" algn="just">
              <a:lnSpc>
                <a:spcPct val="107000"/>
              </a:lnSpc>
              <a:buFont typeface="+mj-lt"/>
              <a:buAutoNum type="arabi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Weinberg ZA; On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metal–oxide–silicon structures; 1982</a:t>
            </a:r>
          </a:p>
          <a:p>
            <a:pPr marL="342900" lvl="0" indent="-342900" algn="just">
              <a:lnSpc>
                <a:spcPct val="107000"/>
              </a:lnSpc>
              <a:buFont typeface="+mj-lt"/>
              <a:buAutoNum type="arabicParen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Maserjian</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thin MOS structures; 1974</a:t>
            </a:r>
          </a:p>
          <a:p>
            <a:pPr marL="342900" lvl="0" indent="-342900" algn="just">
              <a:lnSpc>
                <a:spcPct val="107000"/>
              </a:lnSpc>
              <a:buFont typeface="+mj-lt"/>
              <a:buAutoNum type="arabicParen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Chang L, Yang KJ, Yeo Y-C,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Polishchuk</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 King T-J, Hu C; Direct-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gate leakage current in double-gate and ultrathin body MOSFETs; 2002 </a:t>
            </a:r>
          </a:p>
          <a:p>
            <a:pPr marL="342900" lvl="0" indent="-342900" algn="just">
              <a:lnSpc>
                <a:spcPct val="107000"/>
              </a:lnSpc>
              <a:buFont typeface="+mj-lt"/>
              <a:buAutoNum type="arabicParen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Govoreanu</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B,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Blomme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 Henson K, Van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Houdt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J, De Meyer K. An effective model for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analyzing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tunneling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gate leakage currents through ultrathin oxides and high-k gate stacks from Si inversion layers; 2004</a:t>
            </a:r>
          </a:p>
        </p:txBody>
      </p:sp>
    </p:spTree>
    <p:extLst>
      <p:ext uri="{BB962C8B-B14F-4D97-AF65-F5344CB8AC3E}">
        <p14:creationId xmlns:p14="http://schemas.microsoft.com/office/powerpoint/2010/main" val="12925130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Direct Tunneling</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In early MOS structures, tunneling currents were observed under high applied fields, causing a reduction in one side of the potential barrier at the SiO2 interface. Thick oxides (approx. 70–1000 </a:t>
            </a:r>
            <a:r>
              <a:rPr lang="en-US" sz="2400" dirty="0" err="1"/>
              <a:t>Å</a:t>
            </a:r>
            <a:r>
              <a:rPr lang="en-US" sz="2400" dirty="0"/>
              <a:t>) were used, making direct tunneling into the other electrode's conduction band improbable. </a:t>
            </a:r>
          </a:p>
          <a:p>
            <a:pPr marL="447675" indent="-361950">
              <a:buFont typeface="Wingdings" panose="05000000000000000000" pitchFamily="2" charset="2"/>
              <a:buChar char="v"/>
            </a:pPr>
            <a:r>
              <a:rPr lang="en-US" sz="2400" dirty="0"/>
              <a:t>However, when oxide thickness is reduced to a few nanometers, direct tunneling at lower fields becomes significant, resulting in an approximately trapezoidal barrier (Fig. 3(b)). </a:t>
            </a:r>
          </a:p>
          <a:p>
            <a:pPr marL="447675" indent="-361950">
              <a:buFont typeface="Wingdings" panose="05000000000000000000" pitchFamily="2" charset="2"/>
              <a:buChar char="v"/>
            </a:pPr>
            <a:r>
              <a:rPr lang="en-US" sz="2400" dirty="0"/>
              <a:t>The tunneling probability involves integration over wave vectors, electron energy, and probabilities of states on each side of the barrier. The Fermi–Dirac distribution functions and the effective mass approximation are essential in formulating the current-voltage relationship:</a:t>
            </a:r>
          </a:p>
          <a:p>
            <a:pPr marL="85725" indent="0">
              <a:buNone/>
            </a:pPr>
            <a:r>
              <a:rPr lang="en-US" sz="2400" dirty="0">
                <a:solidFill>
                  <a:schemeClr val="bg1"/>
                </a:solidFill>
              </a:rPr>
              <a:t>l</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1E07A3-936B-9E97-8E52-16A33D366081}"/>
              </a:ext>
            </a:extLst>
          </p:cNvPr>
          <p:cNvPicPr>
            <a:picLocks noChangeAspect="1"/>
          </p:cNvPicPr>
          <p:nvPr/>
        </p:nvPicPr>
        <p:blipFill>
          <a:blip r:embed="rId3"/>
          <a:stretch>
            <a:fillRect/>
          </a:stretch>
        </p:blipFill>
        <p:spPr>
          <a:xfrm>
            <a:off x="6883889" y="5392729"/>
            <a:ext cx="4051300" cy="635000"/>
          </a:xfrm>
          <a:prstGeom prst="rect">
            <a:avLst/>
          </a:prstGeom>
        </p:spPr>
      </p:pic>
    </p:spTree>
    <p:extLst>
      <p:ext uri="{BB962C8B-B14F-4D97-AF65-F5344CB8AC3E}">
        <p14:creationId xmlns:p14="http://schemas.microsoft.com/office/powerpoint/2010/main" val="1972990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00335"/>
            <a:ext cx="10058400" cy="617688"/>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Direct Tunneling</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80" y="1550386"/>
            <a:ext cx="10058400"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solidFill>
                  <a:schemeClr val="tx1"/>
                </a:solidFill>
              </a:rPr>
              <a:t>Assuming that a single effective mass can be used for the electron in all three regions and integrating the Fermi–Dirac distribution function yields:</a:t>
            </a:r>
          </a:p>
          <a:p>
            <a:pPr marL="85725" indent="0">
              <a:buNone/>
            </a:pPr>
            <a:r>
              <a:rPr lang="en-US" sz="2400" dirty="0">
                <a:solidFill>
                  <a:schemeClr val="tx1"/>
                </a:solidFill>
              </a:rPr>
              <a:t>					,where:</a:t>
            </a:r>
          </a:p>
          <a:p>
            <a:pPr marL="447675" indent="-361950">
              <a:buFont typeface="Wingdings" panose="05000000000000000000" pitchFamily="2" charset="2"/>
              <a:buChar char="v"/>
            </a:pPr>
            <a:r>
              <a:rPr lang="en-US" sz="2400" dirty="0">
                <a:solidFill>
                  <a:schemeClr val="tx1"/>
                </a:solidFill>
              </a:rPr>
              <a:t>Determining tunneling current involves solving </a:t>
            </a:r>
            <a:r>
              <a:rPr lang="en-US" sz="2400" dirty="0" err="1">
                <a:solidFill>
                  <a:schemeClr val="tx1"/>
                </a:solidFill>
              </a:rPr>
              <a:t>Schroedinger's</a:t>
            </a:r>
            <a:r>
              <a:rPr lang="en-US" sz="2400" dirty="0">
                <a:solidFill>
                  <a:schemeClr val="tx1"/>
                </a:solidFill>
              </a:rPr>
              <a:t> equation for electron wave function, considering periodic lattice potential and applying approximations like the Wentzel–</a:t>
            </a:r>
            <a:r>
              <a:rPr lang="en-US" sz="2400" dirty="0" err="1">
                <a:solidFill>
                  <a:schemeClr val="tx1"/>
                </a:solidFill>
              </a:rPr>
              <a:t>Kramers</a:t>
            </a:r>
            <a:r>
              <a:rPr lang="en-US" sz="2400" dirty="0">
                <a:solidFill>
                  <a:schemeClr val="tx1"/>
                </a:solidFill>
              </a:rPr>
              <a:t>–Brillouin or neglecting Fermi–Dirac functions for modeling, with an alternative expression to address limitations:</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59D92-F9B4-8808-FB78-082AC188EA94}"/>
              </a:ext>
            </a:extLst>
          </p:cNvPr>
          <p:cNvPicPr>
            <a:picLocks noChangeAspect="1"/>
          </p:cNvPicPr>
          <p:nvPr/>
        </p:nvPicPr>
        <p:blipFill>
          <a:blip r:embed="rId3"/>
          <a:stretch>
            <a:fillRect/>
          </a:stretch>
        </p:blipFill>
        <p:spPr>
          <a:xfrm>
            <a:off x="1597366" y="2441233"/>
            <a:ext cx="4000949" cy="780268"/>
          </a:xfrm>
          <a:prstGeom prst="rect">
            <a:avLst/>
          </a:prstGeom>
        </p:spPr>
      </p:pic>
      <p:pic>
        <p:nvPicPr>
          <p:cNvPr id="7" name="Picture 6">
            <a:extLst>
              <a:ext uri="{FF2B5EF4-FFF2-40B4-BE49-F238E27FC236}">
                <a16:creationId xmlns:a16="http://schemas.microsoft.com/office/drawing/2014/main" id="{15C8B72B-04D0-8F49-8805-68AE425D5657}"/>
              </a:ext>
            </a:extLst>
          </p:cNvPr>
          <p:cNvPicPr>
            <a:picLocks noChangeAspect="1"/>
          </p:cNvPicPr>
          <p:nvPr/>
        </p:nvPicPr>
        <p:blipFill>
          <a:blip r:embed="rId4"/>
          <a:stretch>
            <a:fillRect/>
          </a:stretch>
        </p:blipFill>
        <p:spPr>
          <a:xfrm>
            <a:off x="6790571" y="2441232"/>
            <a:ext cx="4060573" cy="780267"/>
          </a:xfrm>
          <a:prstGeom prst="rect">
            <a:avLst/>
          </a:prstGeom>
        </p:spPr>
      </p:pic>
      <p:pic>
        <p:nvPicPr>
          <p:cNvPr id="8" name="Picture 7">
            <a:extLst>
              <a:ext uri="{FF2B5EF4-FFF2-40B4-BE49-F238E27FC236}">
                <a16:creationId xmlns:a16="http://schemas.microsoft.com/office/drawing/2014/main" id="{01534056-7316-A5BA-01CF-0FA23A1EDAD8}"/>
              </a:ext>
            </a:extLst>
          </p:cNvPr>
          <p:cNvPicPr>
            <a:picLocks noChangeAspect="1"/>
          </p:cNvPicPr>
          <p:nvPr/>
        </p:nvPicPr>
        <p:blipFill>
          <a:blip r:embed="rId5"/>
          <a:stretch>
            <a:fillRect/>
          </a:stretch>
        </p:blipFill>
        <p:spPr>
          <a:xfrm>
            <a:off x="6096000" y="4876053"/>
            <a:ext cx="4610100" cy="1435100"/>
          </a:xfrm>
          <a:prstGeom prst="rect">
            <a:avLst/>
          </a:prstGeom>
        </p:spPr>
      </p:pic>
    </p:spTree>
    <p:extLst>
      <p:ext uri="{BB962C8B-B14F-4D97-AF65-F5344CB8AC3E}">
        <p14:creationId xmlns:p14="http://schemas.microsoft.com/office/powerpoint/2010/main" val="18655541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B67-1B4D-437C-AE54-8DE57070CC3A}"/>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4872040"/>
            <a:ext cx="10058401" cy="1439113"/>
          </a:xfrm>
          <a:prstGeom prst="rect">
            <a:avLst/>
          </a:prstGeom>
        </p:spPr>
        <p:txBody>
          <a:bodyP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5725" indent="0">
              <a:buNone/>
            </a:pPr>
            <a:r>
              <a:rPr lang="en-US" sz="2000" dirty="0">
                <a:solidFill>
                  <a:schemeClr val="tx1">
                    <a:lumMod val="75000"/>
                    <a:lumOff val="25000"/>
                  </a:schemeClr>
                </a:solidFill>
              </a:rPr>
              <a:t>Figure 2. </a:t>
            </a:r>
            <a:r>
              <a:rPr lang="en-US" sz="2000" dirty="0"/>
              <a:t>Band diagram for a structure consisting of metal, oxide, and semiconductor without any applied voltage; the oxide fixed charges and the difference in the work function of the metal and semiconductor create the band bending. The conduction band is denoted by </a:t>
            </a:r>
            <a:r>
              <a:rPr lang="en-US" sz="2000" dirty="0" err="1"/>
              <a:t>Ec</a:t>
            </a:r>
            <a:r>
              <a:rPr lang="en-US" sz="2000" dirty="0"/>
              <a:t>, intrinsic Fermi level by </a:t>
            </a:r>
            <a:r>
              <a:rPr lang="en-US" sz="2000" dirty="0" err="1"/>
              <a:t>Ei</a:t>
            </a:r>
            <a:r>
              <a:rPr lang="en-US" sz="2000" dirty="0"/>
              <a:t>, semiconductor Fermi level by </a:t>
            </a:r>
            <a:r>
              <a:rPr lang="en-US" sz="2000" dirty="0" err="1"/>
              <a:t>Efs</a:t>
            </a:r>
            <a:r>
              <a:rPr lang="en-US" sz="2000" dirty="0"/>
              <a:t>, and metal Fermi level by </a:t>
            </a:r>
            <a:r>
              <a:rPr lang="en-US" sz="2000" dirty="0" err="1"/>
              <a:t>Efm</a:t>
            </a:r>
            <a:r>
              <a:rPr lang="en-US" sz="2000" dirty="0"/>
              <a:t>. [1]</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FA685B-5AAA-F8E4-DB1E-27DB6AC553B8}"/>
              </a:ext>
            </a:extLst>
          </p:cNvPr>
          <p:cNvPicPr>
            <a:picLocks noChangeAspect="1"/>
          </p:cNvPicPr>
          <p:nvPr/>
        </p:nvPicPr>
        <p:blipFill>
          <a:blip r:embed="rId2"/>
          <a:stretch>
            <a:fillRect/>
          </a:stretch>
        </p:blipFill>
        <p:spPr>
          <a:xfrm>
            <a:off x="3968750" y="1550383"/>
            <a:ext cx="4254500" cy="3289300"/>
          </a:xfrm>
          <a:prstGeom prst="rect">
            <a:avLst/>
          </a:prstGeom>
        </p:spPr>
      </p:pic>
    </p:spTree>
    <p:extLst>
      <p:ext uri="{BB962C8B-B14F-4D97-AF65-F5344CB8AC3E}">
        <p14:creationId xmlns:p14="http://schemas.microsoft.com/office/powerpoint/2010/main" val="26379884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F5AEA-56FF-472E-A2ED-7F37D75E8DF5}"/>
              </a:ext>
            </a:extLst>
          </p:cNvPr>
          <p:cNvSpPr txBox="1">
            <a:spLocks/>
          </p:cNvSpPr>
          <p:nvPr/>
        </p:nvSpPr>
        <p:spPr>
          <a:xfrm>
            <a:off x="1097279" y="1550386"/>
            <a:ext cx="10058401" cy="476076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47675" indent="-361950">
              <a:buFont typeface="Wingdings" panose="05000000000000000000" pitchFamily="2" charset="2"/>
              <a:buChar char="v"/>
            </a:pPr>
            <a:r>
              <a:rPr lang="en-US" sz="2400" dirty="0"/>
              <a:t>When a substantial positive voltage is applied to the metal compared to the substrate, the left side of the band diagram lowers. This voltage shift facilitates electron tunneling from the semiconductor's conduction band into the oxide's conduction band, forming an approximately triangular barrier.</a:t>
            </a:r>
          </a:p>
          <a:p>
            <a:pPr marL="447675" indent="-361950">
              <a:buFont typeface="Wingdings" panose="05000000000000000000" pitchFamily="2" charset="2"/>
              <a:buChar char="v"/>
            </a:pPr>
            <a:r>
              <a:rPr lang="en-US" sz="2400" dirty="0"/>
              <a:t>The described tunneling through an approximately triangular potential barrier is identified as Fowler–</a:t>
            </a:r>
            <a:r>
              <a:rPr lang="en-US" sz="2400" dirty="0" err="1"/>
              <a:t>Nordheim</a:t>
            </a:r>
            <a:r>
              <a:rPr lang="en-US" sz="2400" dirty="0"/>
              <a:t> tunneling. This phenomenon occurs when a large positive voltage is applied, allowing electrons to tunnel through the triangular barrier. The simplicity of this tunneling process is captured in a relatively straightforward expression for current as a function of applied voltage.</a:t>
            </a:r>
          </a:p>
        </p:txBody>
      </p:sp>
      <p:cxnSp>
        <p:nvCxnSpPr>
          <p:cNvPr id="5" name="Straight Connector 4">
            <a:extLst>
              <a:ext uri="{FF2B5EF4-FFF2-40B4-BE49-F238E27FC236}">
                <a16:creationId xmlns:a16="http://schemas.microsoft.com/office/drawing/2014/main" id="{EE3BF3D8-23E8-4546-993C-35DD080E68AF}"/>
              </a:ext>
            </a:extLst>
          </p:cNvPr>
          <p:cNvCxnSpPr>
            <a:cxnSpLocks/>
          </p:cNvCxnSpPr>
          <p:nvPr/>
        </p:nvCxnSpPr>
        <p:spPr>
          <a:xfrm>
            <a:off x="1097280" y="1518025"/>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7CD9B95-F2C4-EF0A-9F4C-9E0F8084A8A8}"/>
              </a:ext>
            </a:extLst>
          </p:cNvPr>
          <p:cNvSpPr txBox="1">
            <a:spLocks/>
          </p:cNvSpPr>
          <p:nvPr/>
        </p:nvSpPr>
        <p:spPr>
          <a:xfrm>
            <a:off x="1066800" y="984743"/>
            <a:ext cx="10058400" cy="53328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just"/>
            <a:r>
              <a:rPr lang="en-US" sz="3600" dirty="0"/>
              <a:t>Fowler-</a:t>
            </a:r>
            <a:r>
              <a:rPr lang="en-US" sz="3600" dirty="0" err="1"/>
              <a:t>Nordheim</a:t>
            </a:r>
            <a:r>
              <a:rPr lang="en-US" sz="3600" dirty="0"/>
              <a:t> Tunneling</a:t>
            </a:r>
          </a:p>
        </p:txBody>
      </p:sp>
    </p:spTree>
    <p:extLst>
      <p:ext uri="{BB962C8B-B14F-4D97-AF65-F5344CB8AC3E}">
        <p14:creationId xmlns:p14="http://schemas.microsoft.com/office/powerpoint/2010/main" val="16609535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{2A8981B9-D625-4C43-B8E5-269933BE2D2C}tf11429527_win32</Template>
  <TotalTime>13921</TotalTime>
  <Words>8821</Words>
  <Application>Microsoft Macintosh PowerPoint</Application>
  <PresentationFormat>Widescreen</PresentationFormat>
  <Paragraphs>392</Paragraphs>
  <Slides>56</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56</vt:i4>
      </vt:variant>
    </vt:vector>
  </HeadingPairs>
  <TitlesOfParts>
    <vt:vector size="71" baseType="lpstr">
      <vt:lpstr>AdvEPSTIM</vt:lpstr>
      <vt:lpstr>AdvPSMP10</vt:lpstr>
      <vt:lpstr>AdvPSSym</vt:lpstr>
      <vt:lpstr>AdvSPSMI</vt:lpstr>
      <vt:lpstr>Arial</vt:lpstr>
      <vt:lpstr>Bookman Old Style</vt:lpstr>
      <vt:lpstr>Calibri</vt:lpstr>
      <vt:lpstr>Franklin Gothic Book</vt:lpstr>
      <vt:lpstr>Söhne</vt:lpstr>
      <vt:lpstr>SymbolMT</vt:lpstr>
      <vt:lpstr>Times New Roman</vt:lpstr>
      <vt:lpstr>TimesNewRoman</vt:lpstr>
      <vt:lpstr>TimesNewRoman,Italic</vt:lpstr>
      <vt:lpstr>Wingdings</vt:lpstr>
      <vt:lpstr>1_RetrospectVTI</vt:lpstr>
      <vt:lpstr>Tunneling Phenomena in Ultra-Thin Oxide MOS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Splitting with WSe2</dc:title>
  <dc:creator>Neelanjan Goswami</dc:creator>
  <cp:lastModifiedBy>Neelanjan Goswami</cp:lastModifiedBy>
  <cp:revision>75</cp:revision>
  <dcterms:created xsi:type="dcterms:W3CDTF">2022-02-22T22:08:28Z</dcterms:created>
  <dcterms:modified xsi:type="dcterms:W3CDTF">2023-11-25T06:29:55Z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